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6" r:id="rId2"/>
  </p:sldMasterIdLst>
  <p:notesMasterIdLst>
    <p:notesMasterId r:id="rId41"/>
  </p:notesMasterIdLst>
  <p:sldIdLst>
    <p:sldId id="257" r:id="rId3"/>
    <p:sldId id="789" r:id="rId4"/>
    <p:sldId id="776" r:id="rId5"/>
    <p:sldId id="779" r:id="rId6"/>
    <p:sldId id="711" r:id="rId7"/>
    <p:sldId id="695" r:id="rId8"/>
    <p:sldId id="472" r:id="rId9"/>
    <p:sldId id="799" r:id="rId10"/>
    <p:sldId id="797" r:id="rId11"/>
    <p:sldId id="793" r:id="rId12"/>
    <p:sldId id="713" r:id="rId13"/>
    <p:sldId id="712" r:id="rId14"/>
    <p:sldId id="703" r:id="rId15"/>
    <p:sldId id="704" r:id="rId16"/>
    <p:sldId id="705" r:id="rId17"/>
    <p:sldId id="707" r:id="rId18"/>
    <p:sldId id="708" r:id="rId19"/>
    <p:sldId id="710" r:id="rId20"/>
    <p:sldId id="730" r:id="rId21"/>
    <p:sldId id="731" r:id="rId22"/>
    <p:sldId id="722" r:id="rId23"/>
    <p:sldId id="788" r:id="rId24"/>
    <p:sldId id="795" r:id="rId25"/>
    <p:sldId id="732" r:id="rId26"/>
    <p:sldId id="784" r:id="rId27"/>
    <p:sldId id="796" r:id="rId28"/>
    <p:sldId id="785" r:id="rId29"/>
    <p:sldId id="781" r:id="rId30"/>
    <p:sldId id="782" r:id="rId31"/>
    <p:sldId id="783" r:id="rId32"/>
    <p:sldId id="719" r:id="rId33"/>
    <p:sldId id="720" r:id="rId34"/>
    <p:sldId id="798" r:id="rId35"/>
    <p:sldId id="775" r:id="rId36"/>
    <p:sldId id="377" r:id="rId37"/>
    <p:sldId id="800" r:id="rId38"/>
    <p:sldId id="801" r:id="rId39"/>
    <p:sldId id="690" r:id="rId40"/>
  </p:sldIdLst>
  <p:sldSz cx="9144000" cy="6858000" type="screen4x3"/>
  <p:notesSz cx="6400800" cy="8686800"/>
  <p:defaultTex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816">
          <p15:clr>
            <a:srgbClr val="A4A3A4"/>
          </p15:clr>
        </p15:guide>
        <p15:guide id="2" orient="horz" pos="1392">
          <p15:clr>
            <a:srgbClr val="A4A3A4"/>
          </p15:clr>
        </p15:guide>
        <p15:guide id="3" orient="horz" pos="3840">
          <p15:clr>
            <a:srgbClr val="A4A3A4"/>
          </p15:clr>
        </p15:guide>
        <p15:guide id="4" pos="576">
          <p15:clr>
            <a:srgbClr val="A4A3A4"/>
          </p15:clr>
        </p15:guide>
        <p15:guide id="5" pos="51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07E39"/>
    <a:srgbClr val="43661C"/>
    <a:srgbClr val="537F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8"/>
    <p:restoredTop sz="93020" autoAdjust="0"/>
  </p:normalViewPr>
  <p:slideViewPr>
    <p:cSldViewPr snapToObjects="1">
      <p:cViewPr varScale="1">
        <p:scale>
          <a:sx n="99" d="100"/>
          <a:sy n="99" d="100"/>
        </p:scale>
        <p:origin x="1932" y="84"/>
      </p:cViewPr>
      <p:guideLst>
        <p:guide orient="horz" pos="816"/>
        <p:guide orient="horz" pos="1392"/>
        <p:guide orient="horz" pos="3840"/>
        <p:guide pos="576"/>
        <p:guide pos="51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18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r>
              <a:rPr lang="en-US"/>
              <a:t>SPRACHEN</a:t>
            </a:r>
          </a:p>
        </c:rich>
      </c:tx>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662-A54E-BFFC-3E1A1E7453FF}"/>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662-A54E-BFFC-3E1A1E7453FF}"/>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662-A54E-BFFC-3E1A1E7453FF}"/>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Latein</c:v>
                </c:pt>
                <c:pt idx="1">
                  <c:v>Frühneuhoch-Deutsch</c:v>
                </c:pt>
                <c:pt idx="2">
                  <c:v>Andere</c:v>
                </c:pt>
              </c:strCache>
            </c:strRef>
          </c:cat>
          <c:val>
            <c:numRef>
              <c:f>Sheet1!$B$2:$B$4</c:f>
              <c:numCache>
                <c:formatCode>General</c:formatCode>
                <c:ptCount val="3"/>
                <c:pt idx="0">
                  <c:v>75</c:v>
                </c:pt>
                <c:pt idx="1">
                  <c:v>24</c:v>
                </c:pt>
                <c:pt idx="2">
                  <c:v>1</c:v>
                </c:pt>
              </c:numCache>
            </c:numRef>
          </c:val>
          <c:extLst>
            <c:ext xmlns:c16="http://schemas.microsoft.com/office/drawing/2014/chart" uri="{C3380CC4-5D6E-409C-BE32-E72D297353CC}">
              <c16:uniqueId val="{00000006-E662-A54E-BFFC-3E1A1E7453F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lvl1pPr defTabSz="862013">
              <a:defRPr sz="1100"/>
            </a:lvl1pPr>
          </a:lstStyle>
          <a:p>
            <a:endParaRPr lang="de-CH"/>
          </a:p>
        </p:txBody>
      </p:sp>
      <p:sp>
        <p:nvSpPr>
          <p:cNvPr id="5123" name="Rectangle 3"/>
          <p:cNvSpPr>
            <a:spLocks noGrp="1" noChangeArrowheads="1"/>
          </p:cNvSpPr>
          <p:nvPr>
            <p:ph type="dt" idx="1"/>
          </p:nvPr>
        </p:nvSpPr>
        <p:spPr bwMode="auto">
          <a:xfrm>
            <a:off x="362585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lvl1pPr algn="r" defTabSz="862013">
              <a:defRPr sz="1100"/>
            </a:lvl1pPr>
          </a:lstStyle>
          <a:p>
            <a:endParaRPr lang="de-CH"/>
          </a:p>
        </p:txBody>
      </p:sp>
      <p:sp>
        <p:nvSpPr>
          <p:cNvPr id="5124" name="Rectangle 4"/>
          <p:cNvSpPr>
            <a:spLocks noGrp="1" noRot="1" noChangeAspect="1" noChangeArrowheads="1" noTextEdit="1"/>
          </p:cNvSpPr>
          <p:nvPr>
            <p:ph type="sldImg" idx="2"/>
          </p:nvPr>
        </p:nvSpPr>
        <p:spPr bwMode="auto">
          <a:xfrm>
            <a:off x="1030288" y="652463"/>
            <a:ext cx="4341812" cy="3255962"/>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125" name="Rectangle 5"/>
          <p:cNvSpPr>
            <a:spLocks noGrp="1" noChangeArrowheads="1"/>
          </p:cNvSpPr>
          <p:nvPr>
            <p:ph type="body" sz="quarter" idx="3"/>
          </p:nvPr>
        </p:nvSpPr>
        <p:spPr bwMode="auto">
          <a:xfrm>
            <a:off x="639763" y="4125913"/>
            <a:ext cx="5121275" cy="3908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5126" name="Rectangle 6"/>
          <p:cNvSpPr>
            <a:spLocks noGrp="1" noChangeArrowheads="1"/>
          </p:cNvSpPr>
          <p:nvPr>
            <p:ph type="ftr" sz="quarter" idx="4"/>
          </p:nvPr>
        </p:nvSpPr>
        <p:spPr bwMode="auto">
          <a:xfrm>
            <a:off x="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b" anchorCtr="0" compatLnSpc="1">
            <a:prstTxWarp prst="textNoShape">
              <a:avLst/>
            </a:prstTxWarp>
          </a:bodyPr>
          <a:lstStyle>
            <a:lvl1pPr defTabSz="862013">
              <a:defRPr sz="1100"/>
            </a:lvl1pPr>
          </a:lstStyle>
          <a:p>
            <a:endParaRPr lang="de-CH"/>
          </a:p>
        </p:txBody>
      </p:sp>
      <p:sp>
        <p:nvSpPr>
          <p:cNvPr id="5127" name="Rectangle 7"/>
          <p:cNvSpPr>
            <a:spLocks noGrp="1" noChangeArrowheads="1"/>
          </p:cNvSpPr>
          <p:nvPr>
            <p:ph type="sldNum" sz="quarter" idx="5"/>
          </p:nvPr>
        </p:nvSpPr>
        <p:spPr bwMode="auto">
          <a:xfrm>
            <a:off x="362585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b" anchorCtr="0" compatLnSpc="1">
            <a:prstTxWarp prst="textNoShape">
              <a:avLst/>
            </a:prstTxWarp>
          </a:bodyPr>
          <a:lstStyle>
            <a:lvl1pPr algn="r" defTabSz="862013">
              <a:defRPr sz="1100"/>
            </a:lvl1pPr>
          </a:lstStyle>
          <a:p>
            <a:fld id="{6AF63067-3FD3-FB4B-9B50-545A54F3BC64}" type="slidenum">
              <a:rPr lang="de-CH"/>
              <a:pPr/>
              <a:t>‹#›</a:t>
            </a:fld>
            <a:endParaRPr lang="de-CH"/>
          </a:p>
        </p:txBody>
      </p:sp>
    </p:spTree>
    <p:extLst>
      <p:ext uri="{BB962C8B-B14F-4D97-AF65-F5344CB8AC3E}">
        <p14:creationId xmlns:p14="http://schemas.microsoft.com/office/powerpoint/2010/main" val="25790802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person name</a:t>
            </a:r>
          </a:p>
        </p:txBody>
      </p:sp>
      <p:sp>
        <p:nvSpPr>
          <p:cNvPr id="4" name="Slide Number Placeholder 3"/>
          <p:cNvSpPr>
            <a:spLocks noGrp="1"/>
          </p:cNvSpPr>
          <p:nvPr>
            <p:ph type="sldNum" sz="quarter" idx="5"/>
          </p:nvPr>
        </p:nvSpPr>
        <p:spPr/>
        <p:txBody>
          <a:bodyPr/>
          <a:lstStyle/>
          <a:p>
            <a:fld id="{6AF63067-3FD3-FB4B-9B50-545A54F3BC64}" type="slidenum">
              <a:rPr lang="de-CH" smtClean="0"/>
              <a:pPr/>
              <a:t>3</a:t>
            </a:fld>
            <a:endParaRPr lang="de-CH"/>
          </a:p>
        </p:txBody>
      </p:sp>
    </p:spTree>
    <p:extLst>
      <p:ext uri="{BB962C8B-B14F-4D97-AF65-F5344CB8AC3E}">
        <p14:creationId xmlns:p14="http://schemas.microsoft.com/office/powerpoint/2010/main" val="1829781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(letter 2292) note ‘</a:t>
            </a:r>
            <a:r>
              <a:rPr lang="en-US" dirty="0" err="1"/>
              <a:t>Argentorati</a:t>
            </a:r>
            <a:r>
              <a:rPr lang="en-US" dirty="0"/>
              <a:t>’ </a:t>
            </a:r>
            <a:r>
              <a:rPr lang="en-US" dirty="0">
                <a:sym typeface="Wingdings" pitchFamily="2" charset="2"/>
              </a:rPr>
              <a:t> Strasbourg, </a:t>
            </a:r>
            <a:r>
              <a:rPr lang="en-US" dirty="0" err="1">
                <a:sym typeface="Wingdings" pitchFamily="2" charset="2"/>
              </a:rPr>
              <a:t>Alsatiamque</a:t>
            </a:r>
            <a:r>
              <a:rPr lang="en-US" dirty="0">
                <a:sym typeface="Wingdings" pitchFamily="2" charset="2"/>
              </a:rPr>
              <a:t> with suffix, Ernest _of_ Baden, </a:t>
            </a:r>
            <a:endParaRPr lang="en-US" dirty="0"/>
          </a:p>
        </p:txBody>
      </p:sp>
      <p:sp>
        <p:nvSpPr>
          <p:cNvPr id="4" name="Slide Number Placeholder 3"/>
          <p:cNvSpPr>
            <a:spLocks noGrp="1"/>
          </p:cNvSpPr>
          <p:nvPr>
            <p:ph type="sldNum" sz="quarter" idx="5"/>
          </p:nvPr>
        </p:nvSpPr>
        <p:spPr/>
        <p:txBody>
          <a:bodyPr/>
          <a:lstStyle/>
          <a:p>
            <a:fld id="{6AF63067-3FD3-FB4B-9B50-545A54F3BC64}" type="slidenum">
              <a:rPr lang="de-CH" smtClean="0"/>
              <a:pPr/>
              <a:t>24</a:t>
            </a:fld>
            <a:endParaRPr lang="de-CH"/>
          </a:p>
        </p:txBody>
      </p:sp>
    </p:spTree>
    <p:extLst>
      <p:ext uri="{BB962C8B-B14F-4D97-AF65-F5344CB8AC3E}">
        <p14:creationId xmlns:p14="http://schemas.microsoft.com/office/powerpoint/2010/main" val="165231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generos</a:t>
            </a:r>
            <a:r>
              <a:rPr lang="en-US" dirty="0"/>
              <a:t> = sons in law</a:t>
            </a:r>
          </a:p>
        </p:txBody>
      </p:sp>
      <p:sp>
        <p:nvSpPr>
          <p:cNvPr id="4" name="Slide Number Placeholder 3"/>
          <p:cNvSpPr>
            <a:spLocks noGrp="1"/>
          </p:cNvSpPr>
          <p:nvPr>
            <p:ph type="sldNum" sz="quarter" idx="5"/>
          </p:nvPr>
        </p:nvSpPr>
        <p:spPr/>
        <p:txBody>
          <a:bodyPr/>
          <a:lstStyle/>
          <a:p>
            <a:fld id="{6AF63067-3FD3-FB4B-9B50-545A54F3BC64}" type="slidenum">
              <a:rPr lang="de-CH" smtClean="0"/>
              <a:pPr/>
              <a:t>31</a:t>
            </a:fld>
            <a:endParaRPr lang="de-CH"/>
          </a:p>
        </p:txBody>
      </p:sp>
    </p:spTree>
    <p:extLst>
      <p:ext uri="{BB962C8B-B14F-4D97-AF65-F5344CB8AC3E}">
        <p14:creationId xmlns:p14="http://schemas.microsoft.com/office/powerpoint/2010/main" val="3956007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Capito</a:t>
            </a:r>
            <a:r>
              <a:rPr lang="en-US" dirty="0"/>
              <a:t> recently wrote to me and instructed me to greet you warmly. </a:t>
            </a:r>
            <a:r>
              <a:rPr lang="en-US"/>
              <a:t>Finally, also </a:t>
            </a:r>
            <a:r>
              <a:rPr lang="en-US" b="1"/>
              <a:t>Leo</a:t>
            </a:r>
            <a:r>
              <a:rPr lang="en-US"/>
              <a:t> himself, together with </a:t>
            </a:r>
            <a:r>
              <a:rPr lang="en-US" b="1"/>
              <a:t>Theodore</a:t>
            </a:r>
            <a:r>
              <a:rPr lang="en-US"/>
              <a:t>, whom you should likewise greet on my behalf.</a:t>
            </a:r>
          </a:p>
        </p:txBody>
      </p:sp>
      <p:sp>
        <p:nvSpPr>
          <p:cNvPr id="4" name="Slide Number Placeholder 3"/>
          <p:cNvSpPr>
            <a:spLocks noGrp="1"/>
          </p:cNvSpPr>
          <p:nvPr>
            <p:ph type="sldNum" sz="quarter" idx="5"/>
          </p:nvPr>
        </p:nvSpPr>
        <p:spPr/>
        <p:txBody>
          <a:bodyPr/>
          <a:lstStyle/>
          <a:p>
            <a:fld id="{6AF63067-3FD3-FB4B-9B50-545A54F3BC64}" type="slidenum">
              <a:rPr lang="de-CH" smtClean="0"/>
              <a:pPr/>
              <a:t>33</a:t>
            </a:fld>
            <a:endParaRPr lang="de-CH"/>
          </a:p>
        </p:txBody>
      </p:sp>
    </p:spTree>
    <p:extLst>
      <p:ext uri="{BB962C8B-B14F-4D97-AF65-F5344CB8AC3E}">
        <p14:creationId xmlns:p14="http://schemas.microsoft.com/office/powerpoint/2010/main" val="1195854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HTR Letter; </a:t>
            </a:r>
            <a:r>
              <a:rPr lang="en-US" dirty="0" err="1"/>
              <a:t>räbhin</a:t>
            </a:r>
            <a:r>
              <a:rPr lang="en-US" dirty="0"/>
              <a:t> != little bunch of grapes (but rather </a:t>
            </a:r>
            <a:r>
              <a:rPr lang="en-US" dirty="0" err="1"/>
              <a:t>Rebhuhn</a:t>
            </a:r>
            <a:r>
              <a:rPr lang="en-US" dirty="0"/>
              <a:t> = turkey)</a:t>
            </a:r>
          </a:p>
        </p:txBody>
      </p:sp>
      <p:sp>
        <p:nvSpPr>
          <p:cNvPr id="4" name="Slide Number Placeholder 3"/>
          <p:cNvSpPr>
            <a:spLocks noGrp="1"/>
          </p:cNvSpPr>
          <p:nvPr>
            <p:ph type="sldNum" sz="quarter" idx="5"/>
          </p:nvPr>
        </p:nvSpPr>
        <p:spPr/>
        <p:txBody>
          <a:bodyPr/>
          <a:lstStyle/>
          <a:p>
            <a:fld id="{6AF63067-3FD3-FB4B-9B50-545A54F3BC64}" type="slidenum">
              <a:rPr lang="de-CH" smtClean="0"/>
              <a:pPr/>
              <a:t>4</a:t>
            </a:fld>
            <a:endParaRPr lang="de-CH"/>
          </a:p>
        </p:txBody>
      </p:sp>
    </p:spTree>
    <p:extLst>
      <p:ext uri="{BB962C8B-B14F-4D97-AF65-F5344CB8AC3E}">
        <p14:creationId xmlns:p14="http://schemas.microsoft.com/office/powerpoint/2010/main" val="1676061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Quelle: T. </a:t>
            </a:r>
            <a:r>
              <a:rPr lang="en-US" sz="1200" dirty="0" err="1"/>
              <a:t>Schieß</a:t>
            </a:r>
            <a:r>
              <a:rPr lang="en-US" sz="1200" dirty="0"/>
              <a:t> (1932): Der </a:t>
            </a:r>
            <a:r>
              <a:rPr lang="en-US" sz="1200" dirty="0" err="1"/>
              <a:t>Briefwechsel</a:t>
            </a:r>
            <a:r>
              <a:rPr lang="en-US" sz="1200" dirty="0"/>
              <a:t> Heinrich </a:t>
            </a:r>
            <a:r>
              <a:rPr lang="en-US" sz="1200" dirty="0" err="1"/>
              <a:t>Bullingers</a:t>
            </a:r>
            <a:endParaRPr lang="en-US" sz="1200" dirty="0"/>
          </a:p>
          <a:p>
            <a:r>
              <a:rPr lang="en-US" sz="1200" dirty="0"/>
              <a:t>1369 von Calvin </a:t>
            </a:r>
            <a:r>
              <a:rPr lang="en-US" sz="1200" dirty="0" err="1"/>
              <a:t>selbst</a:t>
            </a:r>
            <a:endParaRPr lang="en-US" dirty="0"/>
          </a:p>
        </p:txBody>
      </p:sp>
      <p:sp>
        <p:nvSpPr>
          <p:cNvPr id="4" name="Slide Number Placeholder 3"/>
          <p:cNvSpPr>
            <a:spLocks noGrp="1"/>
          </p:cNvSpPr>
          <p:nvPr>
            <p:ph type="sldNum" sz="quarter" idx="5"/>
          </p:nvPr>
        </p:nvSpPr>
        <p:spPr/>
        <p:txBody>
          <a:bodyPr/>
          <a:lstStyle/>
          <a:p>
            <a:fld id="{6AF63067-3FD3-FB4B-9B50-545A54F3BC64}" type="slidenum">
              <a:rPr lang="de-CH" smtClean="0"/>
              <a:pPr/>
              <a:t>5</a:t>
            </a:fld>
            <a:endParaRPr lang="de-CH"/>
          </a:p>
        </p:txBody>
      </p:sp>
    </p:spTree>
    <p:extLst>
      <p:ext uri="{BB962C8B-B14F-4D97-AF65-F5344CB8AC3E}">
        <p14:creationId xmlns:p14="http://schemas.microsoft.com/office/powerpoint/2010/main" val="3891910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F63067-3FD3-FB4B-9B50-545A54F3BC64}" type="slidenum">
              <a:rPr lang="de-CH" smtClean="0"/>
              <a:pPr/>
              <a:t>6</a:t>
            </a:fld>
            <a:endParaRPr lang="de-CH"/>
          </a:p>
        </p:txBody>
      </p:sp>
    </p:spTree>
    <p:extLst>
      <p:ext uri="{BB962C8B-B14F-4D97-AF65-F5344CB8AC3E}">
        <p14:creationId xmlns:p14="http://schemas.microsoft.com/office/powerpoint/2010/main" val="52577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F63067-3FD3-FB4B-9B50-545A54F3BC64}" type="slidenum">
              <a:rPr lang="de-CH" smtClean="0"/>
              <a:pPr/>
              <a:t>7</a:t>
            </a:fld>
            <a:endParaRPr lang="de-CH"/>
          </a:p>
        </p:txBody>
      </p:sp>
    </p:spTree>
    <p:extLst>
      <p:ext uri="{BB962C8B-B14F-4D97-AF65-F5344CB8AC3E}">
        <p14:creationId xmlns:p14="http://schemas.microsoft.com/office/powerpoint/2010/main" val="1352933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indicate the count of </a:t>
            </a:r>
            <a:r>
              <a:rPr lang="en-US" b="1" dirty="0"/>
              <a:t>sent</a:t>
            </a:r>
            <a:r>
              <a:rPr lang="en-US" dirty="0"/>
              <a:t> letters from a region.</a:t>
            </a:r>
          </a:p>
        </p:txBody>
      </p:sp>
      <p:sp>
        <p:nvSpPr>
          <p:cNvPr id="4" name="Slide Number Placeholder 3"/>
          <p:cNvSpPr>
            <a:spLocks noGrp="1"/>
          </p:cNvSpPr>
          <p:nvPr>
            <p:ph type="sldNum" sz="quarter" idx="5"/>
          </p:nvPr>
        </p:nvSpPr>
        <p:spPr/>
        <p:txBody>
          <a:bodyPr/>
          <a:lstStyle/>
          <a:p>
            <a:fld id="{6AF63067-3FD3-FB4B-9B50-545A54F3BC64}" type="slidenum">
              <a:rPr lang="de-CH" smtClean="0"/>
              <a:pPr/>
              <a:t>8</a:t>
            </a:fld>
            <a:endParaRPr lang="de-CH"/>
          </a:p>
        </p:txBody>
      </p:sp>
    </p:spTree>
    <p:extLst>
      <p:ext uri="{BB962C8B-B14F-4D97-AF65-F5344CB8AC3E}">
        <p14:creationId xmlns:p14="http://schemas.microsoft.com/office/powerpoint/2010/main" val="52768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ChatGPT (October 2024) with the prompt: ”Translate the following sentence to English”: …</a:t>
            </a:r>
          </a:p>
        </p:txBody>
      </p:sp>
      <p:sp>
        <p:nvSpPr>
          <p:cNvPr id="4" name="Slide Number Placeholder 3"/>
          <p:cNvSpPr>
            <a:spLocks noGrp="1"/>
          </p:cNvSpPr>
          <p:nvPr>
            <p:ph type="sldNum" sz="quarter" idx="5"/>
          </p:nvPr>
        </p:nvSpPr>
        <p:spPr/>
        <p:txBody>
          <a:bodyPr/>
          <a:lstStyle/>
          <a:p>
            <a:fld id="{6AF63067-3FD3-FB4B-9B50-545A54F3BC64}" type="slidenum">
              <a:rPr lang="de-CH" smtClean="0"/>
              <a:pPr/>
              <a:t>16</a:t>
            </a:fld>
            <a:endParaRPr lang="de-CH"/>
          </a:p>
        </p:txBody>
      </p:sp>
    </p:spTree>
    <p:extLst>
      <p:ext uri="{BB962C8B-B14F-4D97-AF65-F5344CB8AC3E}">
        <p14:creationId xmlns:p14="http://schemas.microsoft.com/office/powerpoint/2010/main" val="2376879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F63067-3FD3-FB4B-9B50-545A54F3BC64}" type="slidenum">
              <a:rPr lang="de-CH" smtClean="0"/>
              <a:pPr/>
              <a:t>20</a:t>
            </a:fld>
            <a:endParaRPr lang="de-CH"/>
          </a:p>
        </p:txBody>
      </p:sp>
    </p:spTree>
    <p:extLst>
      <p:ext uri="{BB962C8B-B14F-4D97-AF65-F5344CB8AC3E}">
        <p14:creationId xmlns:p14="http://schemas.microsoft.com/office/powerpoint/2010/main" val="510296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set: 121 sentences from 8 letters</a:t>
            </a:r>
          </a:p>
        </p:txBody>
      </p:sp>
      <p:sp>
        <p:nvSpPr>
          <p:cNvPr id="4" name="Slide Number Placeholder 3"/>
          <p:cNvSpPr>
            <a:spLocks noGrp="1"/>
          </p:cNvSpPr>
          <p:nvPr>
            <p:ph type="sldNum" sz="quarter" idx="5"/>
          </p:nvPr>
        </p:nvSpPr>
        <p:spPr/>
        <p:txBody>
          <a:bodyPr/>
          <a:lstStyle/>
          <a:p>
            <a:fld id="{6AF63067-3FD3-FB4B-9B50-545A54F3BC64}" type="slidenum">
              <a:rPr lang="de-CH" smtClean="0"/>
              <a:pPr/>
              <a:t>21</a:t>
            </a:fld>
            <a:endParaRPr lang="de-CH"/>
          </a:p>
        </p:txBody>
      </p:sp>
    </p:spTree>
    <p:extLst>
      <p:ext uri="{BB962C8B-B14F-4D97-AF65-F5344CB8AC3E}">
        <p14:creationId xmlns:p14="http://schemas.microsoft.com/office/powerpoint/2010/main" val="2029846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111" name="Picture 15" descr="uzh_logo_e_pos_grau_1mm"/>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1925" y="142875"/>
            <a:ext cx="202723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4098" name="Rectangle 2"/>
          <p:cNvSpPr>
            <a:spLocks noGrp="1" noChangeArrowheads="1"/>
          </p:cNvSpPr>
          <p:nvPr>
            <p:ph type="ctrTitle"/>
          </p:nvPr>
        </p:nvSpPr>
        <p:spPr>
          <a:xfrm>
            <a:off x="900113" y="1989138"/>
            <a:ext cx="7343775" cy="1295400"/>
          </a:xfrm>
        </p:spPr>
        <p:txBody>
          <a:bodyPr/>
          <a:lstStyle>
            <a:lvl1pPr>
              <a:defRPr sz="3900"/>
            </a:lvl1pPr>
          </a:lstStyle>
          <a:p>
            <a:pPr lvl="0"/>
            <a:r>
              <a:rPr lang="en-US" noProof="0"/>
              <a:t>Mastertitelformat bearbeiten</a:t>
            </a:r>
          </a:p>
        </p:txBody>
      </p:sp>
      <p:sp>
        <p:nvSpPr>
          <p:cNvPr id="4099" name="Rectangle 3"/>
          <p:cNvSpPr>
            <a:spLocks noGrp="1" noChangeArrowheads="1"/>
          </p:cNvSpPr>
          <p:nvPr>
            <p:ph type="subTitle" idx="1"/>
          </p:nvPr>
        </p:nvSpPr>
        <p:spPr>
          <a:xfrm>
            <a:off x="900113" y="3429000"/>
            <a:ext cx="7343775" cy="1752600"/>
          </a:xfrm>
        </p:spPr>
        <p:txBody>
          <a:bodyPr/>
          <a:lstStyle>
            <a:lvl1pPr>
              <a:defRPr/>
            </a:lvl1pPr>
          </a:lstStyle>
          <a:p>
            <a:pPr lvl="0"/>
            <a:r>
              <a:rPr lang="en-US" noProof="0"/>
              <a:t>Master-Untertitelformat bearbeiten</a:t>
            </a:r>
          </a:p>
        </p:txBody>
      </p:sp>
      <p:sp>
        <p:nvSpPr>
          <p:cNvPr id="4100" name="Rectangle 4"/>
          <p:cNvSpPr>
            <a:spLocks noGrp="1" noChangeArrowheads="1"/>
          </p:cNvSpPr>
          <p:nvPr>
            <p:ph type="dt" sz="half" idx="2"/>
          </p:nvPr>
        </p:nvSpPr>
        <p:spPr>
          <a:xfrm>
            <a:off x="900113" y="6524625"/>
            <a:ext cx="2133600" cy="215900"/>
          </a:xfrm>
        </p:spPr>
        <p:txBody>
          <a:bodyPr/>
          <a:lstStyle>
            <a:lvl1pPr>
              <a:defRPr/>
            </a:lvl1pPr>
          </a:lstStyle>
          <a:p>
            <a:fld id="{CE50A75C-0645-4536-AAD9-5DE0FE938099}" type="datetime1">
              <a:rPr lang="en-US" smtClean="0"/>
              <a:t>7/3/2025</a:t>
            </a:fld>
            <a:endParaRPr lang="en-US"/>
          </a:p>
        </p:txBody>
      </p:sp>
      <p:sp>
        <p:nvSpPr>
          <p:cNvPr id="4102" name="Rectangle 6"/>
          <p:cNvSpPr>
            <a:spLocks noGrp="1" noChangeArrowheads="1"/>
          </p:cNvSpPr>
          <p:nvPr>
            <p:ph type="sldNum" sz="quarter" idx="4"/>
          </p:nvPr>
        </p:nvSpPr>
        <p:spPr>
          <a:xfrm>
            <a:off x="6399213" y="6524625"/>
            <a:ext cx="1844675" cy="215900"/>
          </a:xfrm>
        </p:spPr>
        <p:txBody>
          <a:bodyPr/>
          <a:lstStyle>
            <a:lvl1pPr>
              <a:defRPr/>
            </a:lvl1pPr>
          </a:lstStyle>
          <a:p>
            <a:r>
              <a:rPr lang="en-US"/>
              <a:t>Page </a:t>
            </a:r>
            <a:fld id="{596FA4D5-74C0-4D4F-A261-1B8E6F803C24}" type="slidenum">
              <a:rPr lang="en-US"/>
              <a:pPr/>
              <a:t>‹#›</a:t>
            </a:fld>
            <a:endParaRPr lang="en-US"/>
          </a:p>
        </p:txBody>
      </p:sp>
      <p:sp>
        <p:nvSpPr>
          <p:cNvPr id="4104" name="Line 8"/>
          <p:cNvSpPr>
            <a:spLocks noChangeShapeType="1"/>
          </p:cNvSpPr>
          <p:nvPr/>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
        <p:nvSpPr>
          <p:cNvPr id="4105" name="Text Box 9"/>
          <p:cNvSpPr txBox="1">
            <a:spLocks noChangeArrowheads="1"/>
          </p:cNvSpPr>
          <p:nvPr/>
        </p:nvSpPr>
        <p:spPr bwMode="auto">
          <a:xfrm>
            <a:off x="900113" y="852488"/>
            <a:ext cx="7343775" cy="227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dirty="0"/>
              <a:t>Department</a:t>
            </a:r>
            <a:r>
              <a:rPr lang="en-US" sz="1400" b="1" baseline="0" dirty="0"/>
              <a:t> of Computational Linguistics</a:t>
            </a:r>
            <a:endParaRPr lang="en-US" sz="1400" b="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D434-E1BE-6E49-B29A-45B6EF2327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2442D-2C5D-E748-828B-ECD6966A59F6}"/>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972C9F-C159-DF46-B99E-13574D8DDE47}"/>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9584D-66A2-A64C-9105-AA5CDF40A7EA}"/>
              </a:ext>
            </a:extLst>
          </p:cNvPr>
          <p:cNvSpPr>
            <a:spLocks noGrp="1"/>
          </p:cNvSpPr>
          <p:nvPr>
            <p:ph type="dt" sz="half" idx="10"/>
          </p:nvPr>
        </p:nvSpPr>
        <p:spPr/>
        <p:txBody>
          <a:bodyPr/>
          <a:lstStyle/>
          <a:p>
            <a:fld id="{B609D4F2-1981-470B-8226-CBB0B131C3EC}" type="datetime1">
              <a:rPr lang="en-US" smtClean="0"/>
              <a:t>7/3/2025</a:t>
            </a:fld>
            <a:endParaRPr lang="en-US"/>
          </a:p>
        </p:txBody>
      </p:sp>
      <p:sp>
        <p:nvSpPr>
          <p:cNvPr id="6" name="Footer Placeholder 5">
            <a:extLst>
              <a:ext uri="{FF2B5EF4-FFF2-40B4-BE49-F238E27FC236}">
                <a16:creationId xmlns:a16="http://schemas.microsoft.com/office/drawing/2014/main" id="{602BBCCB-B4D9-D942-8456-7ECAFCEF5E9D}"/>
              </a:ext>
            </a:extLst>
          </p:cNvPr>
          <p:cNvSpPr>
            <a:spLocks noGrp="1"/>
          </p:cNvSpPr>
          <p:nvPr>
            <p:ph type="ftr" sz="quarter" idx="11"/>
          </p:nvPr>
        </p:nvSpPr>
        <p:spPr/>
        <p:txBody>
          <a:bodyPr/>
          <a:lstStyle/>
          <a:p>
            <a:r>
              <a:rPr lang="en-US"/>
              <a:t>Martin Volk, Dominic Fischer</a:t>
            </a:r>
            <a:endParaRPr lang="en-US" dirty="0"/>
          </a:p>
        </p:txBody>
      </p:sp>
      <p:sp>
        <p:nvSpPr>
          <p:cNvPr id="7" name="Slide Number Placeholder 6">
            <a:extLst>
              <a:ext uri="{FF2B5EF4-FFF2-40B4-BE49-F238E27FC236}">
                <a16:creationId xmlns:a16="http://schemas.microsoft.com/office/drawing/2014/main" id="{217FC1B5-DE55-794C-9665-755E35995A0A}"/>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1308408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9B695-3EA4-F247-B8BA-29279BF43AA7}"/>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D9E229-EA41-D746-9B61-62F6719AD7F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A7D0FA0C-96A1-4A40-899F-E8E2807289B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A6EE09-ABF6-924A-B71F-A83FB76EE4D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F87D203-CC90-7C44-87E4-19B909112525}"/>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10F898-A080-CF42-9687-EE851236F830}"/>
              </a:ext>
            </a:extLst>
          </p:cNvPr>
          <p:cNvSpPr>
            <a:spLocks noGrp="1"/>
          </p:cNvSpPr>
          <p:nvPr>
            <p:ph type="dt" sz="half" idx="10"/>
          </p:nvPr>
        </p:nvSpPr>
        <p:spPr/>
        <p:txBody>
          <a:bodyPr/>
          <a:lstStyle/>
          <a:p>
            <a:fld id="{36A0E420-EBFB-4141-8A29-90E8FC1C9DE6}" type="datetime1">
              <a:rPr lang="en-US" smtClean="0"/>
              <a:t>7/3/2025</a:t>
            </a:fld>
            <a:endParaRPr lang="en-US"/>
          </a:p>
        </p:txBody>
      </p:sp>
      <p:sp>
        <p:nvSpPr>
          <p:cNvPr id="8" name="Footer Placeholder 7">
            <a:extLst>
              <a:ext uri="{FF2B5EF4-FFF2-40B4-BE49-F238E27FC236}">
                <a16:creationId xmlns:a16="http://schemas.microsoft.com/office/drawing/2014/main" id="{FE55C9DB-3D5F-8544-A2C4-2078055286A7}"/>
              </a:ext>
            </a:extLst>
          </p:cNvPr>
          <p:cNvSpPr>
            <a:spLocks noGrp="1"/>
          </p:cNvSpPr>
          <p:nvPr>
            <p:ph type="ftr" sz="quarter" idx="11"/>
          </p:nvPr>
        </p:nvSpPr>
        <p:spPr/>
        <p:txBody>
          <a:bodyPr/>
          <a:lstStyle/>
          <a:p>
            <a:r>
              <a:rPr lang="en-US"/>
              <a:t>Martin Volk, Dominic Fischer</a:t>
            </a:r>
            <a:endParaRPr lang="en-US" dirty="0"/>
          </a:p>
        </p:txBody>
      </p:sp>
      <p:sp>
        <p:nvSpPr>
          <p:cNvPr id="9" name="Slide Number Placeholder 8">
            <a:extLst>
              <a:ext uri="{FF2B5EF4-FFF2-40B4-BE49-F238E27FC236}">
                <a16:creationId xmlns:a16="http://schemas.microsoft.com/office/drawing/2014/main" id="{129349B5-9C21-7940-A29C-35A82326D62F}"/>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179948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18D25-9768-8B4C-80CA-3625D8CD0F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58B40A-3C07-254B-9509-43B06FC75110}"/>
              </a:ext>
            </a:extLst>
          </p:cNvPr>
          <p:cNvSpPr>
            <a:spLocks noGrp="1"/>
          </p:cNvSpPr>
          <p:nvPr>
            <p:ph type="dt" sz="half" idx="10"/>
          </p:nvPr>
        </p:nvSpPr>
        <p:spPr/>
        <p:txBody>
          <a:bodyPr/>
          <a:lstStyle/>
          <a:p>
            <a:fld id="{9A93DB4D-3D96-42CA-A8DD-26BD3498D521}" type="datetime1">
              <a:rPr lang="en-US" smtClean="0"/>
              <a:t>7/3/2025</a:t>
            </a:fld>
            <a:endParaRPr lang="en-US"/>
          </a:p>
        </p:txBody>
      </p:sp>
      <p:sp>
        <p:nvSpPr>
          <p:cNvPr id="4" name="Footer Placeholder 3">
            <a:extLst>
              <a:ext uri="{FF2B5EF4-FFF2-40B4-BE49-F238E27FC236}">
                <a16:creationId xmlns:a16="http://schemas.microsoft.com/office/drawing/2014/main" id="{3B04C646-0F07-B142-97FE-68DED1A1D5F2}"/>
              </a:ext>
            </a:extLst>
          </p:cNvPr>
          <p:cNvSpPr>
            <a:spLocks noGrp="1"/>
          </p:cNvSpPr>
          <p:nvPr>
            <p:ph type="ftr" sz="quarter" idx="11"/>
          </p:nvPr>
        </p:nvSpPr>
        <p:spPr/>
        <p:txBody>
          <a:bodyPr/>
          <a:lstStyle/>
          <a:p>
            <a:r>
              <a:rPr lang="en-US"/>
              <a:t>Martin Volk, Dominic Fischer</a:t>
            </a:r>
            <a:endParaRPr lang="en-US" dirty="0"/>
          </a:p>
        </p:txBody>
      </p:sp>
      <p:sp>
        <p:nvSpPr>
          <p:cNvPr id="5" name="Slide Number Placeholder 4">
            <a:extLst>
              <a:ext uri="{FF2B5EF4-FFF2-40B4-BE49-F238E27FC236}">
                <a16:creationId xmlns:a16="http://schemas.microsoft.com/office/drawing/2014/main" id="{90F32086-F8BD-604E-9DDB-D48D9A9B45BA}"/>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109646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1E182B-B435-A346-BB4F-B8E4D5B0D765}"/>
              </a:ext>
            </a:extLst>
          </p:cNvPr>
          <p:cNvSpPr>
            <a:spLocks noGrp="1"/>
          </p:cNvSpPr>
          <p:nvPr>
            <p:ph type="dt" sz="half" idx="10"/>
          </p:nvPr>
        </p:nvSpPr>
        <p:spPr/>
        <p:txBody>
          <a:bodyPr/>
          <a:lstStyle/>
          <a:p>
            <a:fld id="{FAF30AAB-A012-4604-A37D-CA336FA9C000}" type="datetime1">
              <a:rPr lang="en-US" smtClean="0"/>
              <a:t>7/3/2025</a:t>
            </a:fld>
            <a:endParaRPr lang="en-US"/>
          </a:p>
        </p:txBody>
      </p:sp>
      <p:sp>
        <p:nvSpPr>
          <p:cNvPr id="3" name="Footer Placeholder 2">
            <a:extLst>
              <a:ext uri="{FF2B5EF4-FFF2-40B4-BE49-F238E27FC236}">
                <a16:creationId xmlns:a16="http://schemas.microsoft.com/office/drawing/2014/main" id="{7B6DD395-27A4-9140-B24B-70F1A37AB371}"/>
              </a:ext>
            </a:extLst>
          </p:cNvPr>
          <p:cNvSpPr>
            <a:spLocks noGrp="1"/>
          </p:cNvSpPr>
          <p:nvPr>
            <p:ph type="ftr" sz="quarter" idx="11"/>
          </p:nvPr>
        </p:nvSpPr>
        <p:spPr/>
        <p:txBody>
          <a:bodyPr/>
          <a:lstStyle/>
          <a:p>
            <a:r>
              <a:rPr lang="en-US"/>
              <a:t>Martin Volk, Dominic Fischer</a:t>
            </a:r>
            <a:endParaRPr lang="en-US" dirty="0"/>
          </a:p>
        </p:txBody>
      </p:sp>
      <p:sp>
        <p:nvSpPr>
          <p:cNvPr id="4" name="Slide Number Placeholder 3">
            <a:extLst>
              <a:ext uri="{FF2B5EF4-FFF2-40B4-BE49-F238E27FC236}">
                <a16:creationId xmlns:a16="http://schemas.microsoft.com/office/drawing/2014/main" id="{648ED550-7E14-5848-A797-03FF4C6B79F6}"/>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4021937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3725-F8A6-FA4C-B03C-D20C3B9795A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A0136CD-8645-FF4D-8890-36A4227414A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95C062-6616-8C49-81C7-DF648024659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E5ED16A-1A65-574A-946F-0235EB2BBEF1}"/>
              </a:ext>
            </a:extLst>
          </p:cNvPr>
          <p:cNvSpPr>
            <a:spLocks noGrp="1"/>
          </p:cNvSpPr>
          <p:nvPr>
            <p:ph type="dt" sz="half" idx="10"/>
          </p:nvPr>
        </p:nvSpPr>
        <p:spPr/>
        <p:txBody>
          <a:bodyPr/>
          <a:lstStyle/>
          <a:p>
            <a:fld id="{C6EAF132-A7DE-4BE6-A029-BDDDA385E0F8}" type="datetime1">
              <a:rPr lang="en-US" smtClean="0"/>
              <a:t>7/3/2025</a:t>
            </a:fld>
            <a:endParaRPr lang="en-US"/>
          </a:p>
        </p:txBody>
      </p:sp>
      <p:sp>
        <p:nvSpPr>
          <p:cNvPr id="6" name="Footer Placeholder 5">
            <a:extLst>
              <a:ext uri="{FF2B5EF4-FFF2-40B4-BE49-F238E27FC236}">
                <a16:creationId xmlns:a16="http://schemas.microsoft.com/office/drawing/2014/main" id="{CDDDC3BC-6BA1-6944-AC9C-EFCF05444AD0}"/>
              </a:ext>
            </a:extLst>
          </p:cNvPr>
          <p:cNvSpPr>
            <a:spLocks noGrp="1"/>
          </p:cNvSpPr>
          <p:nvPr>
            <p:ph type="ftr" sz="quarter" idx="11"/>
          </p:nvPr>
        </p:nvSpPr>
        <p:spPr/>
        <p:txBody>
          <a:bodyPr/>
          <a:lstStyle/>
          <a:p>
            <a:r>
              <a:rPr lang="en-US"/>
              <a:t>Martin Volk, Dominic Fischer</a:t>
            </a:r>
            <a:endParaRPr lang="en-US" dirty="0"/>
          </a:p>
        </p:txBody>
      </p:sp>
      <p:sp>
        <p:nvSpPr>
          <p:cNvPr id="7" name="Slide Number Placeholder 6">
            <a:extLst>
              <a:ext uri="{FF2B5EF4-FFF2-40B4-BE49-F238E27FC236}">
                <a16:creationId xmlns:a16="http://schemas.microsoft.com/office/drawing/2014/main" id="{B32F28B8-053F-B04F-9CDC-099468152CB2}"/>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1808876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06A7-AECF-5D44-9F44-C85A107261C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D839189-3E88-2B4E-9046-91AFAC1767A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F11C250-6A21-8743-B5E7-53F308B08F9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9AD91147-C2CA-AD43-9C39-A842A33316AE}"/>
              </a:ext>
            </a:extLst>
          </p:cNvPr>
          <p:cNvSpPr>
            <a:spLocks noGrp="1"/>
          </p:cNvSpPr>
          <p:nvPr>
            <p:ph type="dt" sz="half" idx="10"/>
          </p:nvPr>
        </p:nvSpPr>
        <p:spPr/>
        <p:txBody>
          <a:bodyPr/>
          <a:lstStyle/>
          <a:p>
            <a:fld id="{E0B61877-9C95-4C47-A2B3-83A410F583AE}" type="datetime1">
              <a:rPr lang="en-US" smtClean="0"/>
              <a:t>7/3/2025</a:t>
            </a:fld>
            <a:endParaRPr lang="en-US"/>
          </a:p>
        </p:txBody>
      </p:sp>
      <p:sp>
        <p:nvSpPr>
          <p:cNvPr id="6" name="Footer Placeholder 5">
            <a:extLst>
              <a:ext uri="{FF2B5EF4-FFF2-40B4-BE49-F238E27FC236}">
                <a16:creationId xmlns:a16="http://schemas.microsoft.com/office/drawing/2014/main" id="{BDE1E38D-96EA-894C-9502-1D201AF189A6}"/>
              </a:ext>
            </a:extLst>
          </p:cNvPr>
          <p:cNvSpPr>
            <a:spLocks noGrp="1"/>
          </p:cNvSpPr>
          <p:nvPr>
            <p:ph type="ftr" sz="quarter" idx="11"/>
          </p:nvPr>
        </p:nvSpPr>
        <p:spPr/>
        <p:txBody>
          <a:bodyPr/>
          <a:lstStyle/>
          <a:p>
            <a:r>
              <a:rPr lang="en-US"/>
              <a:t>Martin Volk, Dominic Fischer</a:t>
            </a:r>
            <a:endParaRPr lang="en-US" dirty="0"/>
          </a:p>
        </p:txBody>
      </p:sp>
      <p:sp>
        <p:nvSpPr>
          <p:cNvPr id="7" name="Slide Number Placeholder 6">
            <a:extLst>
              <a:ext uri="{FF2B5EF4-FFF2-40B4-BE49-F238E27FC236}">
                <a16:creationId xmlns:a16="http://schemas.microsoft.com/office/drawing/2014/main" id="{4E47EB26-D789-DF41-8440-740FD252AF70}"/>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1319653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1C5B-B357-E842-8516-E13959A15C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462EB2-3EA1-874B-BA50-A016E88DC2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76A2D-0B3C-F541-83DD-ECDFB10FAB5C}"/>
              </a:ext>
            </a:extLst>
          </p:cNvPr>
          <p:cNvSpPr>
            <a:spLocks noGrp="1"/>
          </p:cNvSpPr>
          <p:nvPr>
            <p:ph type="dt" sz="half" idx="10"/>
          </p:nvPr>
        </p:nvSpPr>
        <p:spPr/>
        <p:txBody>
          <a:bodyPr/>
          <a:lstStyle/>
          <a:p>
            <a:fld id="{46011903-E596-4868-92E4-46F8F714F192}" type="datetime1">
              <a:rPr lang="en-US" smtClean="0"/>
              <a:t>7/3/2025</a:t>
            </a:fld>
            <a:endParaRPr lang="en-US"/>
          </a:p>
        </p:txBody>
      </p:sp>
      <p:sp>
        <p:nvSpPr>
          <p:cNvPr id="5" name="Footer Placeholder 4">
            <a:extLst>
              <a:ext uri="{FF2B5EF4-FFF2-40B4-BE49-F238E27FC236}">
                <a16:creationId xmlns:a16="http://schemas.microsoft.com/office/drawing/2014/main" id="{68CF9693-C974-FF49-9B24-6DEE248C02C4}"/>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6730CFAF-9B6F-2344-94F4-BACDE17F8399}"/>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1373718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C2643-5E84-BD43-8404-08DFBFB172A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204AA-B57C-2F47-9644-E7384F2DC173}"/>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AE628-D10A-4C4E-9C2D-2C96936D70C4}"/>
              </a:ext>
            </a:extLst>
          </p:cNvPr>
          <p:cNvSpPr>
            <a:spLocks noGrp="1"/>
          </p:cNvSpPr>
          <p:nvPr>
            <p:ph type="dt" sz="half" idx="10"/>
          </p:nvPr>
        </p:nvSpPr>
        <p:spPr/>
        <p:txBody>
          <a:bodyPr/>
          <a:lstStyle/>
          <a:p>
            <a:fld id="{EFD92ACF-8189-48A9-BCBF-A5F2CFBEA3E4}" type="datetime1">
              <a:rPr lang="en-US" smtClean="0"/>
              <a:t>7/3/2025</a:t>
            </a:fld>
            <a:endParaRPr lang="en-US"/>
          </a:p>
        </p:txBody>
      </p:sp>
      <p:sp>
        <p:nvSpPr>
          <p:cNvPr id="5" name="Footer Placeholder 4">
            <a:extLst>
              <a:ext uri="{FF2B5EF4-FFF2-40B4-BE49-F238E27FC236}">
                <a16:creationId xmlns:a16="http://schemas.microsoft.com/office/drawing/2014/main" id="{5C78F9F0-057B-954A-87A6-2FF2156213EA}"/>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C2A396D1-72C7-A848-B7C8-F4776FB14563}"/>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130087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Inhaltsplatzhalter 2"/>
          <p:cNvSpPr>
            <a:spLocks noGrp="1"/>
          </p:cNvSpPr>
          <p:nvPr>
            <p:ph idx="1"/>
          </p:nvPr>
        </p:nvSpPr>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4" name="Datumsplatzhalter 3"/>
          <p:cNvSpPr>
            <a:spLocks noGrp="1"/>
          </p:cNvSpPr>
          <p:nvPr>
            <p:ph type="dt" sz="half" idx="10"/>
          </p:nvPr>
        </p:nvSpPr>
        <p:spPr/>
        <p:txBody>
          <a:bodyPr/>
          <a:lstStyle>
            <a:lvl1pPr>
              <a:defRPr/>
            </a:lvl1pPr>
          </a:lstStyle>
          <a:p>
            <a:fld id="{F4F5F2E8-5555-4943-846C-9CD48FFB2BB9}" type="datetime1">
              <a:rPr lang="en-US" smtClean="0"/>
              <a:t>7/3/2025</a:t>
            </a:fld>
            <a:endParaRPr lang="en-US"/>
          </a:p>
        </p:txBody>
      </p:sp>
      <p:sp>
        <p:nvSpPr>
          <p:cNvPr id="5" name="Fußzeilenplatzhalter 4"/>
          <p:cNvSpPr>
            <a:spLocks noGrp="1"/>
          </p:cNvSpPr>
          <p:nvPr>
            <p:ph type="ftr" sz="quarter" idx="11"/>
          </p:nvPr>
        </p:nvSpPr>
        <p:spPr/>
        <p:txBody>
          <a:bodyPr/>
          <a:lstStyle>
            <a:lvl1pPr>
              <a:defRPr/>
            </a:lvl1pPr>
          </a:lstStyle>
          <a:p>
            <a:r>
              <a:rPr lang="en-US"/>
              <a:t>Martin Volk, Dominic Fischer</a:t>
            </a:r>
            <a:endParaRPr lang="en-US" dirty="0"/>
          </a:p>
        </p:txBody>
      </p:sp>
      <p:sp>
        <p:nvSpPr>
          <p:cNvPr id="6" name="Foliennummernplatzhalter 5"/>
          <p:cNvSpPr>
            <a:spLocks noGrp="1"/>
          </p:cNvSpPr>
          <p:nvPr>
            <p:ph type="sldNum" sz="quarter" idx="12"/>
          </p:nvPr>
        </p:nvSpPr>
        <p:spPr/>
        <p:txBody>
          <a:bodyPr/>
          <a:lstStyle>
            <a:lvl1pPr>
              <a:defRPr/>
            </a:lvl1pPr>
          </a:lstStyle>
          <a:p>
            <a:r>
              <a:rPr lang="en-US"/>
              <a:t>Page </a:t>
            </a:r>
            <a:fld id="{5E63DF82-ECFB-0447-94C8-66F126FE0A61}" type="slidenum">
              <a:rPr lang="en-US"/>
              <a:pPr/>
              <a:t>‹#›</a:t>
            </a:fld>
            <a:endParaRPr lang="en-US"/>
          </a:p>
        </p:txBody>
      </p:sp>
    </p:spTree>
    <p:extLst>
      <p:ext uri="{BB962C8B-B14F-4D97-AF65-F5344CB8AC3E}">
        <p14:creationId xmlns:p14="http://schemas.microsoft.com/office/powerpoint/2010/main" val="1097800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e-CH"/>
              <a:t>Mastertitelformat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CH"/>
              <a:t>Mastertextformat bearbeiten</a:t>
            </a:r>
          </a:p>
        </p:txBody>
      </p:sp>
      <p:sp>
        <p:nvSpPr>
          <p:cNvPr id="4" name="Datumsplatzhalter 3"/>
          <p:cNvSpPr>
            <a:spLocks noGrp="1"/>
          </p:cNvSpPr>
          <p:nvPr>
            <p:ph type="dt" sz="half" idx="10"/>
          </p:nvPr>
        </p:nvSpPr>
        <p:spPr/>
        <p:txBody>
          <a:bodyPr/>
          <a:lstStyle>
            <a:lvl1pPr>
              <a:defRPr/>
            </a:lvl1pPr>
          </a:lstStyle>
          <a:p>
            <a:fld id="{93BE3C37-8D5D-4799-A75D-92D534E9C3A5}" type="datetime1">
              <a:rPr lang="en-US" smtClean="0"/>
              <a:t>7/3/2025</a:t>
            </a:fld>
            <a:endParaRPr lang="en-US"/>
          </a:p>
        </p:txBody>
      </p:sp>
      <p:sp>
        <p:nvSpPr>
          <p:cNvPr id="6" name="Foliennummernplatzhalter 5"/>
          <p:cNvSpPr>
            <a:spLocks noGrp="1"/>
          </p:cNvSpPr>
          <p:nvPr>
            <p:ph type="sldNum" sz="quarter" idx="12"/>
          </p:nvPr>
        </p:nvSpPr>
        <p:spPr/>
        <p:txBody>
          <a:bodyPr/>
          <a:lstStyle>
            <a:lvl1pPr>
              <a:defRPr/>
            </a:lvl1pPr>
          </a:lstStyle>
          <a:p>
            <a:r>
              <a:rPr lang="en-US"/>
              <a:t>Page </a:t>
            </a:r>
            <a:fld id="{5AA7FCCD-5F66-2947-A4E9-2C2D3862D7CF}" type="slidenum">
              <a:rPr lang="en-US"/>
              <a:pPr/>
              <a:t>‹#›</a:t>
            </a:fld>
            <a:endParaRPr lang="en-US"/>
          </a:p>
        </p:txBody>
      </p:sp>
    </p:spTree>
    <p:extLst>
      <p:ext uri="{BB962C8B-B14F-4D97-AF65-F5344CB8AC3E}">
        <p14:creationId xmlns:p14="http://schemas.microsoft.com/office/powerpoint/2010/main" val="2936348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Inhaltsplatzhalter 2"/>
          <p:cNvSpPr>
            <a:spLocks noGrp="1"/>
          </p:cNvSpPr>
          <p:nvPr>
            <p:ph sz="half" idx="1"/>
          </p:nvPr>
        </p:nvSpPr>
        <p:spPr>
          <a:xfrm>
            <a:off x="900113" y="2205038"/>
            <a:ext cx="3595687" cy="3887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4" name="Inhaltsplatzhalter 3"/>
          <p:cNvSpPr>
            <a:spLocks noGrp="1"/>
          </p:cNvSpPr>
          <p:nvPr>
            <p:ph sz="half" idx="2"/>
          </p:nvPr>
        </p:nvSpPr>
        <p:spPr>
          <a:xfrm>
            <a:off x="4648200" y="2205038"/>
            <a:ext cx="3595688" cy="3887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5" name="Datumsplatzhalter 4"/>
          <p:cNvSpPr>
            <a:spLocks noGrp="1"/>
          </p:cNvSpPr>
          <p:nvPr>
            <p:ph type="dt" sz="half" idx="10"/>
          </p:nvPr>
        </p:nvSpPr>
        <p:spPr/>
        <p:txBody>
          <a:bodyPr/>
          <a:lstStyle>
            <a:lvl1pPr>
              <a:defRPr/>
            </a:lvl1pPr>
          </a:lstStyle>
          <a:p>
            <a:fld id="{0CD8C0F2-96CD-4427-AA59-A5CFEE8C24FB}" type="datetime1">
              <a:rPr lang="en-US" smtClean="0"/>
              <a:t>7/3/2025</a:t>
            </a:fld>
            <a:endParaRPr lang="en-US"/>
          </a:p>
        </p:txBody>
      </p:sp>
      <p:sp>
        <p:nvSpPr>
          <p:cNvPr id="6" name="Fußzeilenplatzhalter 5"/>
          <p:cNvSpPr>
            <a:spLocks noGrp="1"/>
          </p:cNvSpPr>
          <p:nvPr>
            <p:ph type="ftr" sz="quarter" idx="11"/>
          </p:nvPr>
        </p:nvSpPr>
        <p:spPr/>
        <p:txBody>
          <a:bodyPr/>
          <a:lstStyle>
            <a:lvl1pPr>
              <a:defRPr/>
            </a:lvl1pPr>
          </a:lstStyle>
          <a:p>
            <a:r>
              <a:rPr lang="en-US"/>
              <a:t>Martin Volk, Dominic Fischer</a:t>
            </a:r>
            <a:endParaRPr lang="en-US" dirty="0"/>
          </a:p>
        </p:txBody>
      </p:sp>
      <p:sp>
        <p:nvSpPr>
          <p:cNvPr id="7" name="Foliennummernplatzhalter 6"/>
          <p:cNvSpPr>
            <a:spLocks noGrp="1"/>
          </p:cNvSpPr>
          <p:nvPr>
            <p:ph type="sldNum" sz="quarter" idx="12"/>
          </p:nvPr>
        </p:nvSpPr>
        <p:spPr/>
        <p:txBody>
          <a:bodyPr/>
          <a:lstStyle>
            <a:lvl1pPr>
              <a:defRPr/>
            </a:lvl1pPr>
          </a:lstStyle>
          <a:p>
            <a:r>
              <a:rPr lang="en-US"/>
              <a:t>Page </a:t>
            </a:r>
            <a:fld id="{259156E9-917E-4340-8D4D-63F262790C07}" type="slidenum">
              <a:rPr lang="en-US"/>
              <a:pPr/>
              <a:t>‹#›</a:t>
            </a:fld>
            <a:endParaRPr lang="en-US"/>
          </a:p>
        </p:txBody>
      </p:sp>
    </p:spTree>
    <p:extLst>
      <p:ext uri="{BB962C8B-B14F-4D97-AF65-F5344CB8AC3E}">
        <p14:creationId xmlns:p14="http://schemas.microsoft.com/office/powerpoint/2010/main" val="3769516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Datumsplatzhalter 2"/>
          <p:cNvSpPr>
            <a:spLocks noGrp="1"/>
          </p:cNvSpPr>
          <p:nvPr>
            <p:ph type="dt" sz="half" idx="10"/>
          </p:nvPr>
        </p:nvSpPr>
        <p:spPr/>
        <p:txBody>
          <a:bodyPr/>
          <a:lstStyle>
            <a:lvl1pPr>
              <a:defRPr/>
            </a:lvl1pPr>
          </a:lstStyle>
          <a:p>
            <a:fld id="{3656604A-90C6-4C0C-8C03-1C48F8554B45}" type="datetime1">
              <a:rPr lang="en-US" smtClean="0"/>
              <a:t>7/3/2025</a:t>
            </a:fld>
            <a:endParaRPr lang="en-US"/>
          </a:p>
        </p:txBody>
      </p:sp>
      <p:sp>
        <p:nvSpPr>
          <p:cNvPr id="4" name="Fußzeilenplatzhalter 3"/>
          <p:cNvSpPr>
            <a:spLocks noGrp="1"/>
          </p:cNvSpPr>
          <p:nvPr>
            <p:ph type="ftr" sz="quarter" idx="11"/>
          </p:nvPr>
        </p:nvSpPr>
        <p:spPr/>
        <p:txBody>
          <a:bodyPr/>
          <a:lstStyle>
            <a:lvl1pPr>
              <a:defRPr/>
            </a:lvl1pPr>
          </a:lstStyle>
          <a:p>
            <a:r>
              <a:rPr lang="en-US"/>
              <a:t>Martin Volk, Dominic Fischer</a:t>
            </a:r>
            <a:endParaRPr lang="en-US" dirty="0"/>
          </a:p>
        </p:txBody>
      </p:sp>
      <p:sp>
        <p:nvSpPr>
          <p:cNvPr id="5" name="Foliennummernplatzhalter 4"/>
          <p:cNvSpPr>
            <a:spLocks noGrp="1"/>
          </p:cNvSpPr>
          <p:nvPr>
            <p:ph type="sldNum" sz="quarter" idx="12"/>
          </p:nvPr>
        </p:nvSpPr>
        <p:spPr/>
        <p:txBody>
          <a:bodyPr/>
          <a:lstStyle>
            <a:lvl1pPr>
              <a:defRPr/>
            </a:lvl1pPr>
          </a:lstStyle>
          <a:p>
            <a:r>
              <a:rPr lang="en-US"/>
              <a:t>Page </a:t>
            </a:r>
            <a:fld id="{9C5F66CC-0B94-D649-A687-D29696EE5B0A}" type="slidenum">
              <a:rPr lang="en-US"/>
              <a:pPr/>
              <a:t>‹#›</a:t>
            </a:fld>
            <a:endParaRPr lang="en-US"/>
          </a:p>
        </p:txBody>
      </p:sp>
    </p:spTree>
    <p:extLst>
      <p:ext uri="{BB962C8B-B14F-4D97-AF65-F5344CB8AC3E}">
        <p14:creationId xmlns:p14="http://schemas.microsoft.com/office/powerpoint/2010/main" val="2134666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CBBD9F19-0A3C-4156-BA76-E553024D4889}" type="datetime1">
              <a:rPr lang="en-US" smtClean="0"/>
              <a:t>7/3/2025</a:t>
            </a:fld>
            <a:endParaRPr lang="en-US"/>
          </a:p>
        </p:txBody>
      </p:sp>
      <p:sp>
        <p:nvSpPr>
          <p:cNvPr id="3" name="Fußzeilenplatzhalter 2"/>
          <p:cNvSpPr>
            <a:spLocks noGrp="1"/>
          </p:cNvSpPr>
          <p:nvPr>
            <p:ph type="ftr" sz="quarter" idx="11"/>
          </p:nvPr>
        </p:nvSpPr>
        <p:spPr/>
        <p:txBody>
          <a:bodyPr/>
          <a:lstStyle>
            <a:lvl1pPr>
              <a:defRPr/>
            </a:lvl1pPr>
          </a:lstStyle>
          <a:p>
            <a:r>
              <a:rPr lang="en-US"/>
              <a:t>Martin Volk, Dominic Fischer</a:t>
            </a:r>
            <a:endParaRPr lang="en-US" dirty="0"/>
          </a:p>
        </p:txBody>
      </p:sp>
      <p:sp>
        <p:nvSpPr>
          <p:cNvPr id="4" name="Foliennummernplatzhalter 3"/>
          <p:cNvSpPr>
            <a:spLocks noGrp="1"/>
          </p:cNvSpPr>
          <p:nvPr>
            <p:ph type="sldNum" sz="quarter" idx="12"/>
          </p:nvPr>
        </p:nvSpPr>
        <p:spPr/>
        <p:txBody>
          <a:bodyPr/>
          <a:lstStyle>
            <a:lvl1pPr>
              <a:defRPr/>
            </a:lvl1pPr>
          </a:lstStyle>
          <a:p>
            <a:r>
              <a:rPr lang="en-US"/>
              <a:t>Page </a:t>
            </a:r>
            <a:fld id="{DFAD6781-05D7-3746-BCA3-4F0CC8384D37}" type="slidenum">
              <a:rPr lang="en-US"/>
              <a:pPr/>
              <a:t>‹#›</a:t>
            </a:fld>
            <a:endParaRPr lang="en-US"/>
          </a:p>
        </p:txBody>
      </p:sp>
    </p:spTree>
    <p:extLst>
      <p:ext uri="{BB962C8B-B14F-4D97-AF65-F5344CB8AC3E}">
        <p14:creationId xmlns:p14="http://schemas.microsoft.com/office/powerpoint/2010/main" val="3337925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D67F-05FF-AF48-AEC9-A1AD531029B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96535C7-821A-A747-9B80-3A8568BF8DD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D2D0203-BCD1-4845-AC53-956EA2FF8D1F}"/>
              </a:ext>
            </a:extLst>
          </p:cNvPr>
          <p:cNvSpPr>
            <a:spLocks noGrp="1"/>
          </p:cNvSpPr>
          <p:nvPr>
            <p:ph type="dt" sz="half" idx="10"/>
          </p:nvPr>
        </p:nvSpPr>
        <p:spPr/>
        <p:txBody>
          <a:bodyPr/>
          <a:lstStyle/>
          <a:p>
            <a:fld id="{967449C6-6499-417C-A6C6-775A2B4DE78F}" type="datetime1">
              <a:rPr lang="en-US" smtClean="0"/>
              <a:t>7/3/2025</a:t>
            </a:fld>
            <a:endParaRPr lang="en-US"/>
          </a:p>
        </p:txBody>
      </p:sp>
      <p:sp>
        <p:nvSpPr>
          <p:cNvPr id="5" name="Footer Placeholder 4">
            <a:extLst>
              <a:ext uri="{FF2B5EF4-FFF2-40B4-BE49-F238E27FC236}">
                <a16:creationId xmlns:a16="http://schemas.microsoft.com/office/drawing/2014/main" id="{5ACC15EF-A4FE-C648-934E-124D190AD25C}"/>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F3D2E882-A10D-A042-9E5A-9155213DAA3C}"/>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63963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7D1F-2EFD-AA4E-BBE1-2D1DF8527D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BA7A72-FBEB-C442-89D1-489C259811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A3F56-CBC4-8940-8FF1-556889032023}"/>
              </a:ext>
            </a:extLst>
          </p:cNvPr>
          <p:cNvSpPr>
            <a:spLocks noGrp="1"/>
          </p:cNvSpPr>
          <p:nvPr>
            <p:ph type="dt" sz="half" idx="10"/>
          </p:nvPr>
        </p:nvSpPr>
        <p:spPr/>
        <p:txBody>
          <a:bodyPr/>
          <a:lstStyle/>
          <a:p>
            <a:fld id="{A90B2049-AEE6-4AA0-9B11-47C78CBF7FB6}" type="datetime1">
              <a:rPr lang="en-US" smtClean="0"/>
              <a:t>7/3/2025</a:t>
            </a:fld>
            <a:endParaRPr lang="en-US"/>
          </a:p>
        </p:txBody>
      </p:sp>
      <p:sp>
        <p:nvSpPr>
          <p:cNvPr id="5" name="Footer Placeholder 4">
            <a:extLst>
              <a:ext uri="{FF2B5EF4-FFF2-40B4-BE49-F238E27FC236}">
                <a16:creationId xmlns:a16="http://schemas.microsoft.com/office/drawing/2014/main" id="{4C5F2B94-EFE4-4348-A8EB-654D5E253698}"/>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2B3AD55C-2A91-694D-A947-8A7845E76F5E}"/>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684610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BF38-588F-B947-81BB-6122B2F93BB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B45B2EA-EC1E-4147-A07A-B18D4FEB47F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5B9D3A-8A55-FC45-9979-C3EDD4926AB1}"/>
              </a:ext>
            </a:extLst>
          </p:cNvPr>
          <p:cNvSpPr>
            <a:spLocks noGrp="1"/>
          </p:cNvSpPr>
          <p:nvPr>
            <p:ph type="dt" sz="half" idx="10"/>
          </p:nvPr>
        </p:nvSpPr>
        <p:spPr/>
        <p:txBody>
          <a:bodyPr/>
          <a:lstStyle/>
          <a:p>
            <a:fld id="{42EC1325-302C-4F20-B101-1650BF12E4A1}" type="datetime1">
              <a:rPr lang="en-US" smtClean="0"/>
              <a:t>7/3/2025</a:t>
            </a:fld>
            <a:endParaRPr lang="en-US"/>
          </a:p>
        </p:txBody>
      </p:sp>
      <p:sp>
        <p:nvSpPr>
          <p:cNvPr id="5" name="Footer Placeholder 4">
            <a:extLst>
              <a:ext uri="{FF2B5EF4-FFF2-40B4-BE49-F238E27FC236}">
                <a16:creationId xmlns:a16="http://schemas.microsoft.com/office/drawing/2014/main" id="{1668BD85-631E-3B47-881E-15B83053D25E}"/>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D2D3F53B-CCC3-4847-9582-8E9351BA67E1}"/>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4244671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00113" y="1268413"/>
            <a:ext cx="7343775" cy="503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6000" rIns="0" bIns="0" numCol="1" anchor="t" anchorCtr="0" compatLnSpc="1">
            <a:prstTxWarp prst="textNoShape">
              <a:avLst/>
            </a:prstTxWarp>
          </a:bodyPr>
          <a:lstStyle/>
          <a:p>
            <a:pPr lvl="0"/>
            <a:r>
              <a:rPr lang="en-US"/>
              <a:t>Mastertitelformat bearbeiten</a:t>
            </a:r>
          </a:p>
        </p:txBody>
      </p:sp>
      <p:sp>
        <p:nvSpPr>
          <p:cNvPr id="1027" name="Rectangle 3"/>
          <p:cNvSpPr>
            <a:spLocks noGrp="1" noChangeArrowheads="1"/>
          </p:cNvSpPr>
          <p:nvPr>
            <p:ph type="body" idx="1"/>
          </p:nvPr>
        </p:nvSpPr>
        <p:spPr bwMode="auto">
          <a:xfrm>
            <a:off x="900113" y="2205038"/>
            <a:ext cx="7343775" cy="3887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1028" name="Rectangle 4"/>
          <p:cNvSpPr>
            <a:spLocks noGrp="1" noChangeArrowheads="1"/>
          </p:cNvSpPr>
          <p:nvPr>
            <p:ph type="dt" sz="half" idx="2"/>
          </p:nvPr>
        </p:nvSpPr>
        <p:spPr bwMode="auto">
          <a:xfrm>
            <a:off x="900113" y="6524625"/>
            <a:ext cx="935037"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27FC656E-8E34-43F8-A7F6-4264B1A2FAE7}" type="datetime1">
              <a:rPr lang="en-US" smtClean="0"/>
              <a:t>7/3/2025</a:t>
            </a:fld>
            <a:endParaRPr lang="en-US"/>
          </a:p>
        </p:txBody>
      </p:sp>
      <p:sp>
        <p:nvSpPr>
          <p:cNvPr id="1029" name="Rectangle 5"/>
          <p:cNvSpPr>
            <a:spLocks noGrp="1" noChangeArrowheads="1"/>
          </p:cNvSpPr>
          <p:nvPr>
            <p:ph type="ftr" sz="quarter" idx="3"/>
          </p:nvPr>
        </p:nvSpPr>
        <p:spPr bwMode="auto">
          <a:xfrm>
            <a:off x="1908175" y="6524625"/>
            <a:ext cx="5256213"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a:t>Martin Volk, Dominic Fischer</a:t>
            </a:r>
            <a:endParaRPr lang="en-US" dirty="0"/>
          </a:p>
        </p:txBody>
      </p:sp>
      <p:sp>
        <p:nvSpPr>
          <p:cNvPr id="1030" name="Rectangle 6"/>
          <p:cNvSpPr>
            <a:spLocks noGrp="1" noChangeArrowheads="1"/>
          </p:cNvSpPr>
          <p:nvPr>
            <p:ph type="sldNum" sz="quarter" idx="4"/>
          </p:nvPr>
        </p:nvSpPr>
        <p:spPr bwMode="auto">
          <a:xfrm>
            <a:off x="7451725" y="6524625"/>
            <a:ext cx="792163"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1E78324C-0427-2545-B9D3-74091019BA4F}" type="slidenum">
              <a:rPr lang="en-US"/>
              <a:pPr/>
              <a:t>‹#›</a:t>
            </a:fld>
            <a:endParaRPr lang="en-US"/>
          </a:p>
        </p:txBody>
      </p:sp>
      <p:sp>
        <p:nvSpPr>
          <p:cNvPr id="1034" name="Line 10"/>
          <p:cNvSpPr>
            <a:spLocks noChangeShapeType="1"/>
          </p:cNvSpPr>
          <p:nvPr/>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pic>
        <p:nvPicPr>
          <p:cNvPr id="1037" name="Picture 13" descr="uzh_logo_e_pos_grau_1mm"/>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1925" y="142875"/>
            <a:ext cx="202723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1038" name="Text Box 14"/>
          <p:cNvSpPr txBox="1">
            <a:spLocks noChangeArrowheads="1"/>
          </p:cNvSpPr>
          <p:nvPr/>
        </p:nvSpPr>
        <p:spPr bwMode="auto">
          <a:xfrm>
            <a:off x="900113" y="852488"/>
            <a:ext cx="7343775" cy="227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a:t>Department</a:t>
            </a:r>
            <a:r>
              <a:rPr lang="en-US" sz="1400" b="1" baseline="0"/>
              <a:t> </a:t>
            </a:r>
            <a:r>
              <a:rPr lang="en-US" sz="1400" b="1" baseline="0" dirty="0"/>
              <a:t>of Computational Linguistics</a:t>
            </a:r>
            <a:endParaRPr lang="en-US" sz="1400" b="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hf hdr="0"/>
  <p:txStyles>
    <p:title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charset="0"/>
          <a:ea typeface="ＭＳ Ｐゴシック" charset="0"/>
          <a:cs typeface="Arial" charset="0"/>
        </a:defRPr>
      </a:lvl2pPr>
      <a:lvl3pPr algn="l" rtl="0" fontAlgn="base">
        <a:spcBef>
          <a:spcPct val="0"/>
        </a:spcBef>
        <a:spcAft>
          <a:spcPct val="0"/>
        </a:spcAft>
        <a:defRPr sz="2400" b="1">
          <a:solidFill>
            <a:schemeClr val="tx2"/>
          </a:solidFill>
          <a:latin typeface="Arial" charset="0"/>
          <a:ea typeface="ＭＳ Ｐゴシック" charset="0"/>
          <a:cs typeface="Arial" charset="0"/>
        </a:defRPr>
      </a:lvl3pPr>
      <a:lvl4pPr algn="l" rtl="0" fontAlgn="base">
        <a:spcBef>
          <a:spcPct val="0"/>
        </a:spcBef>
        <a:spcAft>
          <a:spcPct val="0"/>
        </a:spcAft>
        <a:defRPr sz="2400" b="1">
          <a:solidFill>
            <a:schemeClr val="tx2"/>
          </a:solidFill>
          <a:latin typeface="Arial" charset="0"/>
          <a:ea typeface="ＭＳ Ｐゴシック" charset="0"/>
          <a:cs typeface="Arial" charset="0"/>
        </a:defRPr>
      </a:lvl4pPr>
      <a:lvl5pPr algn="l" rtl="0" fontAlgn="base">
        <a:spcBef>
          <a:spcPct val="0"/>
        </a:spcBef>
        <a:spcAft>
          <a:spcPct val="0"/>
        </a:spcAft>
        <a:defRPr sz="2400" b="1">
          <a:solidFill>
            <a:schemeClr val="tx2"/>
          </a:solidFill>
          <a:latin typeface="Arial" charset="0"/>
          <a:ea typeface="ＭＳ Ｐゴシック" charset="0"/>
          <a:cs typeface="Arial" charset="0"/>
        </a:defRPr>
      </a:lvl5pPr>
      <a:lvl6pPr marL="457200" algn="l" rtl="0" fontAlgn="base">
        <a:spcBef>
          <a:spcPct val="0"/>
        </a:spcBef>
        <a:spcAft>
          <a:spcPct val="0"/>
        </a:spcAft>
        <a:defRPr sz="2400" b="1">
          <a:solidFill>
            <a:schemeClr val="tx2"/>
          </a:solidFill>
          <a:latin typeface="Arial" charset="0"/>
          <a:ea typeface="ＭＳ Ｐゴシック" charset="0"/>
          <a:cs typeface="Arial" charset="0"/>
        </a:defRPr>
      </a:lvl6pPr>
      <a:lvl7pPr marL="914400" algn="l" rtl="0" fontAlgn="base">
        <a:spcBef>
          <a:spcPct val="0"/>
        </a:spcBef>
        <a:spcAft>
          <a:spcPct val="0"/>
        </a:spcAft>
        <a:defRPr sz="2400" b="1">
          <a:solidFill>
            <a:schemeClr val="tx2"/>
          </a:solidFill>
          <a:latin typeface="Arial" charset="0"/>
          <a:ea typeface="ＭＳ Ｐゴシック" charset="0"/>
          <a:cs typeface="Arial" charset="0"/>
        </a:defRPr>
      </a:lvl7pPr>
      <a:lvl8pPr marL="1371600" algn="l" rtl="0" fontAlgn="base">
        <a:spcBef>
          <a:spcPct val="0"/>
        </a:spcBef>
        <a:spcAft>
          <a:spcPct val="0"/>
        </a:spcAft>
        <a:defRPr sz="2400" b="1">
          <a:solidFill>
            <a:schemeClr val="tx2"/>
          </a:solidFill>
          <a:latin typeface="Arial" charset="0"/>
          <a:ea typeface="ＭＳ Ｐゴシック" charset="0"/>
          <a:cs typeface="Arial" charset="0"/>
        </a:defRPr>
      </a:lvl8pPr>
      <a:lvl9pPr marL="1828800" algn="l" rtl="0" fontAlgn="base">
        <a:spcBef>
          <a:spcPct val="0"/>
        </a:spcBef>
        <a:spcAft>
          <a:spcPct val="0"/>
        </a:spcAft>
        <a:defRPr sz="2400" b="1">
          <a:solidFill>
            <a:schemeClr val="tx2"/>
          </a:solidFill>
          <a:latin typeface="Arial" charset="0"/>
          <a:ea typeface="ＭＳ Ｐゴシック" charset="0"/>
          <a:cs typeface="Arial" charset="0"/>
        </a:defRPr>
      </a:lvl9pPr>
    </p:titleStyle>
    <p:body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57DDEF-64B5-3148-B4CF-CECA9E2C73D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661A44-B17D-7B4D-BB13-1C451EDF719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9575C6-A32D-7B4A-81A5-66684B7537D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6C47964-6079-487A-8025-A8A8146CCECE}" type="datetime1">
              <a:rPr lang="en-US" smtClean="0"/>
              <a:t>7/3/2025</a:t>
            </a:fld>
            <a:endParaRPr lang="en-US"/>
          </a:p>
        </p:txBody>
      </p:sp>
      <p:sp>
        <p:nvSpPr>
          <p:cNvPr id="5" name="Footer Placeholder 4">
            <a:extLst>
              <a:ext uri="{FF2B5EF4-FFF2-40B4-BE49-F238E27FC236}">
                <a16:creationId xmlns:a16="http://schemas.microsoft.com/office/drawing/2014/main" id="{7E0D55A3-C546-7545-A249-DFBE8ACAFE6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10624122-3DBA-A141-8350-6CFA833A125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388532617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0113" y="1484629"/>
            <a:ext cx="5832128" cy="1944600"/>
          </a:xfrm>
        </p:spPr>
        <p:txBody>
          <a:bodyPr/>
          <a:lstStyle/>
          <a:p>
            <a:r>
              <a:rPr lang="en-US" sz="2800" dirty="0"/>
              <a:t>LLMs for Bullinger Digital</a:t>
            </a:r>
            <a:br>
              <a:rPr lang="en-US" sz="3200" dirty="0"/>
            </a:br>
            <a:endParaRPr lang="en-US" sz="3200" dirty="0"/>
          </a:p>
        </p:txBody>
      </p:sp>
      <p:sp>
        <p:nvSpPr>
          <p:cNvPr id="3" name="Subtitle 2"/>
          <p:cNvSpPr>
            <a:spLocks noGrp="1"/>
          </p:cNvSpPr>
          <p:nvPr>
            <p:ph type="subTitle" idx="1"/>
          </p:nvPr>
        </p:nvSpPr>
        <p:spPr>
          <a:xfrm>
            <a:off x="3491880" y="4365105"/>
            <a:ext cx="4968552" cy="1944216"/>
          </a:xfrm>
        </p:spPr>
        <p:txBody>
          <a:bodyPr/>
          <a:lstStyle/>
          <a:p>
            <a:r>
              <a:rPr lang="en-US" sz="1800" b="1" dirty="0"/>
              <a:t>Martin Volk &amp; Dominic Fischer </a:t>
            </a:r>
          </a:p>
          <a:p>
            <a:r>
              <a:rPr lang="en-US" sz="1800" dirty="0" err="1"/>
              <a:t>Elainne</a:t>
            </a:r>
            <a:r>
              <a:rPr lang="en-US" sz="1800" dirty="0"/>
              <a:t> </a:t>
            </a:r>
            <a:r>
              <a:rPr lang="en-US" sz="1800" dirty="0" err="1"/>
              <a:t>Vibal</a:t>
            </a:r>
            <a:endParaRPr lang="en-US" sz="1800" dirty="0"/>
          </a:p>
          <a:p>
            <a:r>
              <a:rPr lang="en-US" sz="1800" dirty="0"/>
              <a:t>Patricia </a:t>
            </a:r>
            <a:r>
              <a:rPr lang="en-US" sz="1800" dirty="0" err="1"/>
              <a:t>Scheurer</a:t>
            </a:r>
            <a:r>
              <a:rPr lang="en-US" sz="1800" dirty="0"/>
              <a:t> &amp; Phillip </a:t>
            </a:r>
            <a:r>
              <a:rPr lang="en-US" sz="1800" dirty="0" err="1"/>
              <a:t>Ströbel</a:t>
            </a:r>
            <a:r>
              <a:rPr lang="en-US" sz="1800" dirty="0"/>
              <a:t> &amp; </a:t>
            </a:r>
            <a:r>
              <a:rPr lang="en-US" sz="1800" dirty="0" err="1"/>
              <a:t>Anastassia</a:t>
            </a:r>
            <a:r>
              <a:rPr lang="en-US" sz="1800" dirty="0"/>
              <a:t> </a:t>
            </a:r>
            <a:r>
              <a:rPr lang="en-US" sz="1800" dirty="0" err="1"/>
              <a:t>Shaitarova</a:t>
            </a:r>
            <a:r>
              <a:rPr lang="en-US" sz="1800" dirty="0"/>
              <a:t> </a:t>
            </a:r>
          </a:p>
          <a:p>
            <a:r>
              <a:rPr lang="en-US" sz="1800" dirty="0"/>
              <a:t>Raphael Müller &amp; Bernard </a:t>
            </a:r>
            <a:r>
              <a:rPr lang="en-US" sz="1800" dirty="0" err="1"/>
              <a:t>Schroffenegger</a:t>
            </a:r>
            <a:endParaRPr lang="en-US" sz="2400" dirty="0"/>
          </a:p>
          <a:p>
            <a:endParaRPr lang="en-US" dirty="0"/>
          </a:p>
        </p:txBody>
      </p:sp>
      <p:pic>
        <p:nvPicPr>
          <p:cNvPr id="1026" name="Picture 2" descr="https://upload.wikimedia.org/wikipedia/commons/thumb/7/7b/Heinrich_Bullinger.jpg/220px-Heinrich_Bullinger.jpg">
            <a:extLst>
              <a:ext uri="{FF2B5EF4-FFF2-40B4-BE49-F238E27FC236}">
                <a16:creationId xmlns:a16="http://schemas.microsoft.com/office/drawing/2014/main" id="{235111AE-84C6-AC48-BE28-6FA28AE44F0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32241" y="1484628"/>
            <a:ext cx="1900802" cy="24451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C6F6C7-D1E8-CD47-BF47-5D89B2D00D08}"/>
              </a:ext>
            </a:extLst>
          </p:cNvPr>
          <p:cNvPicPr>
            <a:picLocks noChangeAspect="1"/>
          </p:cNvPicPr>
          <p:nvPr/>
        </p:nvPicPr>
        <p:blipFill>
          <a:blip r:embed="rId3"/>
          <a:stretch>
            <a:fillRect/>
          </a:stretch>
        </p:blipFill>
        <p:spPr>
          <a:xfrm>
            <a:off x="900113" y="3425073"/>
            <a:ext cx="2144834" cy="3064047"/>
          </a:xfrm>
          <a:prstGeom prst="rect">
            <a:avLst/>
          </a:prstGeom>
        </p:spPr>
      </p:pic>
    </p:spTree>
    <p:extLst>
      <p:ext uri="{BB962C8B-B14F-4D97-AF65-F5344CB8AC3E}">
        <p14:creationId xmlns:p14="http://schemas.microsoft.com/office/powerpoint/2010/main" val="3960662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B56C-8AD7-E348-976C-C658905E9D32}"/>
              </a:ext>
            </a:extLst>
          </p:cNvPr>
          <p:cNvSpPr>
            <a:spLocks noGrp="1"/>
          </p:cNvSpPr>
          <p:nvPr>
            <p:ph type="title"/>
          </p:nvPr>
        </p:nvSpPr>
        <p:spPr/>
        <p:txBody>
          <a:bodyPr/>
          <a:lstStyle/>
          <a:p>
            <a:r>
              <a:rPr lang="en-US"/>
              <a:t>Starting Point </a:t>
            </a:r>
            <a:r>
              <a:rPr lang="en-US" dirty="0"/>
              <a:t>for Bullinger Digital</a:t>
            </a:r>
          </a:p>
        </p:txBody>
      </p:sp>
      <p:sp>
        <p:nvSpPr>
          <p:cNvPr id="3" name="Content Placeholder 2">
            <a:extLst>
              <a:ext uri="{FF2B5EF4-FFF2-40B4-BE49-F238E27FC236}">
                <a16:creationId xmlns:a16="http://schemas.microsoft.com/office/drawing/2014/main" id="{CC7BEC8B-0450-954E-8816-B371509D1F28}"/>
              </a:ext>
            </a:extLst>
          </p:cNvPr>
          <p:cNvSpPr>
            <a:spLocks noGrp="1"/>
          </p:cNvSpPr>
          <p:nvPr>
            <p:ph idx="1"/>
          </p:nvPr>
        </p:nvSpPr>
        <p:spPr>
          <a:xfrm>
            <a:off x="5255800" y="1932897"/>
            <a:ext cx="3455864" cy="3023865"/>
          </a:xfrm>
        </p:spPr>
        <p:txBody>
          <a:bodyPr/>
          <a:lstStyle/>
          <a:p>
            <a:r>
              <a:rPr lang="en-US" sz="1800" b="1" dirty="0"/>
              <a:t>Languages of </a:t>
            </a:r>
            <a:r>
              <a:rPr lang="en-US" sz="1800" b="1"/>
              <a:t>the Letters</a:t>
            </a:r>
          </a:p>
          <a:p>
            <a:endParaRPr lang="en-US" sz="1800" b="1" dirty="0"/>
          </a:p>
          <a:p>
            <a:pPr marL="285750" indent="-285750">
              <a:buFontTx/>
              <a:buChar char="-"/>
            </a:pPr>
            <a:r>
              <a:rPr lang="en-US" sz="1800"/>
              <a:t>75</a:t>
            </a:r>
            <a:r>
              <a:rPr lang="en-US" sz="1800" dirty="0"/>
              <a:t>% in </a:t>
            </a:r>
            <a:r>
              <a:rPr lang="en-US" sz="1800"/>
              <a:t>Latin </a:t>
            </a:r>
            <a:endParaRPr lang="en-US" sz="1800" dirty="0"/>
          </a:p>
          <a:p>
            <a:pPr marL="285750" indent="-285750">
              <a:buFontTx/>
              <a:buChar char="-"/>
            </a:pPr>
            <a:r>
              <a:rPr lang="en-US" sz="1800"/>
              <a:t>24</a:t>
            </a:r>
            <a:r>
              <a:rPr lang="en-US" sz="1800" dirty="0"/>
              <a:t>% in Early New </a:t>
            </a:r>
            <a:r>
              <a:rPr lang="en-US" sz="1800"/>
              <a:t>High German</a:t>
            </a:r>
          </a:p>
          <a:p>
            <a:pPr marL="285750" indent="-285750">
              <a:buFontTx/>
              <a:buChar char="-"/>
            </a:pPr>
            <a:r>
              <a:rPr lang="en-US" sz="1800"/>
              <a:t>often mixed !!!</a:t>
            </a:r>
          </a:p>
          <a:p>
            <a:pPr marL="285750" indent="-285750">
              <a:buFontTx/>
              <a:buChar char="-"/>
            </a:pPr>
            <a:r>
              <a:rPr lang="en-US" sz="1800"/>
              <a:t>few </a:t>
            </a:r>
            <a:r>
              <a:rPr lang="en-US" sz="1800" dirty="0"/>
              <a:t>letters in other </a:t>
            </a:r>
            <a:r>
              <a:rPr lang="en-US" sz="1800"/>
              <a:t>languages     (</a:t>
            </a:r>
            <a:r>
              <a:rPr lang="en-US" sz="1800" dirty="0"/>
              <a:t>French, Italian, Greek)</a:t>
            </a:r>
          </a:p>
        </p:txBody>
      </p:sp>
      <p:sp>
        <p:nvSpPr>
          <p:cNvPr id="4" name="Date Placeholder 3">
            <a:extLst>
              <a:ext uri="{FF2B5EF4-FFF2-40B4-BE49-F238E27FC236}">
                <a16:creationId xmlns:a16="http://schemas.microsoft.com/office/drawing/2014/main" id="{B1547A40-3600-8949-8D12-341CC115D60D}"/>
              </a:ext>
            </a:extLst>
          </p:cNvPr>
          <p:cNvSpPr>
            <a:spLocks noGrp="1"/>
          </p:cNvSpPr>
          <p:nvPr>
            <p:ph type="dt" sz="half" idx="10"/>
          </p:nvPr>
        </p:nvSpPr>
        <p:spPr/>
        <p:txBody>
          <a:bodyPr/>
          <a:lstStyle/>
          <a:p>
            <a:fld id="{25179E09-C399-4329-A206-FA0E6649B104}" type="datetime1">
              <a:rPr lang="en-US" smtClean="0"/>
              <a:t>7/3/2025</a:t>
            </a:fld>
            <a:endParaRPr lang="en-US"/>
          </a:p>
        </p:txBody>
      </p:sp>
      <p:sp>
        <p:nvSpPr>
          <p:cNvPr id="5" name="Footer Placeholder 4">
            <a:extLst>
              <a:ext uri="{FF2B5EF4-FFF2-40B4-BE49-F238E27FC236}">
                <a16:creationId xmlns:a16="http://schemas.microsoft.com/office/drawing/2014/main" id="{E923225C-E010-504C-BCB1-CC20584D0E3C}"/>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49FF97AA-DF4E-E84D-A445-3EB6E0D755B2}"/>
              </a:ext>
            </a:extLst>
          </p:cNvPr>
          <p:cNvSpPr>
            <a:spLocks noGrp="1"/>
          </p:cNvSpPr>
          <p:nvPr>
            <p:ph type="sldNum" sz="quarter" idx="12"/>
          </p:nvPr>
        </p:nvSpPr>
        <p:spPr/>
        <p:txBody>
          <a:bodyPr/>
          <a:lstStyle/>
          <a:p>
            <a:r>
              <a:rPr lang="en-US"/>
              <a:t>Page </a:t>
            </a:r>
            <a:fld id="{5E63DF82-ECFB-0447-94C8-66F126FE0A61}" type="slidenum">
              <a:rPr lang="en-US" smtClean="0"/>
              <a:pPr/>
              <a:t>10</a:t>
            </a:fld>
            <a:endParaRPr lang="en-US"/>
          </a:p>
        </p:txBody>
      </p:sp>
      <p:graphicFrame>
        <p:nvGraphicFramePr>
          <p:cNvPr id="7" name="Chart 6">
            <a:extLst>
              <a:ext uri="{FF2B5EF4-FFF2-40B4-BE49-F238E27FC236}">
                <a16:creationId xmlns:a16="http://schemas.microsoft.com/office/drawing/2014/main" id="{D0A8C30F-52B8-E944-B238-23E2EFEB699E}"/>
              </a:ext>
            </a:extLst>
          </p:cNvPr>
          <p:cNvGraphicFramePr>
            <a:graphicFrameLocks/>
          </p:cNvGraphicFramePr>
          <p:nvPr>
            <p:extLst>
              <p:ext uri="{D42A27DB-BD31-4B8C-83A1-F6EECF244321}">
                <p14:modId xmlns:p14="http://schemas.microsoft.com/office/powerpoint/2010/main" val="3467969091"/>
              </p:ext>
            </p:extLst>
          </p:nvPr>
        </p:nvGraphicFramePr>
        <p:xfrm>
          <a:off x="432336" y="1896555"/>
          <a:ext cx="4572000" cy="301752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C7441A41-544A-7D45-8F1D-101306C0305F}"/>
              </a:ext>
            </a:extLst>
          </p:cNvPr>
          <p:cNvSpPr txBox="1"/>
          <p:nvPr/>
        </p:nvSpPr>
        <p:spPr>
          <a:xfrm>
            <a:off x="580711" y="5693484"/>
            <a:ext cx="5222905" cy="615553"/>
          </a:xfrm>
          <a:prstGeom prst="rect">
            <a:avLst/>
          </a:prstGeom>
          <a:noFill/>
        </p:spPr>
        <p:txBody>
          <a:bodyPr wrap="none" rtlCol="0">
            <a:spAutoFit/>
          </a:bodyPr>
          <a:lstStyle/>
          <a:p>
            <a:r>
              <a:rPr lang="en-US" b="1" dirty="0"/>
              <a:t>Note</a:t>
            </a:r>
            <a:r>
              <a:rPr lang="en-US" dirty="0"/>
              <a:t>: 	Spelling in Latin is “standardized”; </a:t>
            </a:r>
          </a:p>
          <a:p>
            <a:r>
              <a:rPr lang="en-US" dirty="0"/>
              <a:t>	but ENH-German is write-as-you-speak. </a:t>
            </a:r>
            <a:r>
              <a:rPr lang="en-US" dirty="0">
                <a:sym typeface="Wingdings" pitchFamily="2" charset="2"/>
              </a:rPr>
              <a:t></a:t>
            </a:r>
            <a:endParaRPr lang="en-US" dirty="0"/>
          </a:p>
        </p:txBody>
      </p:sp>
    </p:spTree>
    <p:extLst>
      <p:ext uri="{BB962C8B-B14F-4D97-AF65-F5344CB8AC3E}">
        <p14:creationId xmlns:p14="http://schemas.microsoft.com/office/powerpoint/2010/main" val="449335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961F-6149-BA45-A61E-CA37C51065A0}"/>
              </a:ext>
            </a:extLst>
          </p:cNvPr>
          <p:cNvSpPr>
            <a:spLocks noGrp="1"/>
          </p:cNvSpPr>
          <p:nvPr>
            <p:ph type="title"/>
          </p:nvPr>
        </p:nvSpPr>
        <p:spPr/>
        <p:txBody>
          <a:bodyPr/>
          <a:lstStyle/>
          <a:p>
            <a:r>
              <a:rPr lang="en-US" dirty="0"/>
              <a:t>Language Attributes in our XML Corpus</a:t>
            </a:r>
          </a:p>
        </p:txBody>
      </p:sp>
      <p:sp>
        <p:nvSpPr>
          <p:cNvPr id="3" name="Content Placeholder 2">
            <a:extLst>
              <a:ext uri="{FF2B5EF4-FFF2-40B4-BE49-F238E27FC236}">
                <a16:creationId xmlns:a16="http://schemas.microsoft.com/office/drawing/2014/main" id="{2D456F63-4F46-1A43-83F1-8739D5D03698}"/>
              </a:ext>
            </a:extLst>
          </p:cNvPr>
          <p:cNvSpPr>
            <a:spLocks noGrp="1"/>
          </p:cNvSpPr>
          <p:nvPr>
            <p:ph idx="1"/>
          </p:nvPr>
        </p:nvSpPr>
        <p:spPr/>
        <p:txBody>
          <a:bodyPr/>
          <a:lstStyle/>
          <a:p>
            <a:r>
              <a:rPr lang="en-US" sz="2000" b="1" dirty="0"/>
              <a:t>&lt;s n="19" </a:t>
            </a:r>
            <a:r>
              <a:rPr lang="en-US" sz="2000" b="1" dirty="0" err="1"/>
              <a:t>xml:lang</a:t>
            </a:r>
            <a:r>
              <a:rPr lang="en-US" sz="2000" b="1" dirty="0"/>
              <a:t>="</a:t>
            </a:r>
            <a:r>
              <a:rPr lang="en-US" sz="2000" b="1"/>
              <a:t>la"&gt;</a:t>
            </a:r>
            <a:r>
              <a:rPr lang="en-US" sz="2000" b="1">
                <a:solidFill>
                  <a:srgbClr val="007E39"/>
                </a:solidFill>
              </a:rPr>
              <a:t>&lt;</a:t>
            </a:r>
            <a:r>
              <a:rPr lang="en-US" sz="2000" b="1" dirty="0">
                <a:solidFill>
                  <a:srgbClr val="007E39"/>
                </a:solidFill>
              </a:rPr>
              <a:t>foreign </a:t>
            </a:r>
            <a:r>
              <a:rPr lang="en-US" sz="2000" b="1" dirty="0" err="1">
                <a:solidFill>
                  <a:srgbClr val="007E39"/>
                </a:solidFill>
              </a:rPr>
              <a:t>xml:lang</a:t>
            </a:r>
            <a:r>
              <a:rPr lang="en-US" sz="2000" b="1" dirty="0">
                <a:solidFill>
                  <a:srgbClr val="007E39"/>
                </a:solidFill>
              </a:rPr>
              <a:t>="</a:t>
            </a:r>
            <a:r>
              <a:rPr lang="en-US" sz="2000" b="1">
                <a:solidFill>
                  <a:srgbClr val="007E39"/>
                </a:solidFill>
              </a:rPr>
              <a:t>de"&gt;</a:t>
            </a:r>
            <a:r>
              <a:rPr lang="en-US" sz="2000">
                <a:solidFill>
                  <a:srgbClr val="007E39"/>
                </a:solidFill>
              </a:rPr>
              <a:t>Mögend </a:t>
            </a:r>
            <a:r>
              <a:rPr lang="en-US" sz="2000" dirty="0" err="1">
                <a:solidFill>
                  <a:srgbClr val="007E39"/>
                </a:solidFill>
              </a:rPr>
              <a:t>wir</a:t>
            </a:r>
            <a:r>
              <a:rPr lang="en-US" sz="2000" dirty="0">
                <a:solidFill>
                  <a:srgbClr val="007E39"/>
                </a:solidFill>
              </a:rPr>
              <a:t> </a:t>
            </a:r>
            <a:r>
              <a:rPr lang="en-US" sz="2000" dirty="0" err="1">
                <a:solidFill>
                  <a:srgbClr val="007E39"/>
                </a:solidFill>
              </a:rPr>
              <a:t>behoupten</a:t>
            </a:r>
            <a:r>
              <a:rPr lang="en-US" sz="2000" dirty="0">
                <a:solidFill>
                  <a:srgbClr val="007E39"/>
                </a:solidFill>
              </a:rPr>
              <a:t>, das man die </a:t>
            </a:r>
            <a:r>
              <a:rPr lang="en-US" sz="2000" dirty="0" err="1">
                <a:solidFill>
                  <a:srgbClr val="007E39"/>
                </a:solidFill>
              </a:rPr>
              <a:t>pfründen</a:t>
            </a:r>
            <a:r>
              <a:rPr lang="en-US" sz="2000" dirty="0">
                <a:solidFill>
                  <a:srgbClr val="007E39"/>
                </a:solidFill>
              </a:rPr>
              <a:t> </a:t>
            </a:r>
            <a:r>
              <a:rPr lang="en-US" sz="2000" dirty="0" err="1">
                <a:solidFill>
                  <a:srgbClr val="007E39"/>
                </a:solidFill>
              </a:rPr>
              <a:t>naach</a:t>
            </a:r>
            <a:r>
              <a:rPr lang="en-US" sz="2000" dirty="0">
                <a:solidFill>
                  <a:srgbClr val="007E39"/>
                </a:solidFill>
              </a:rPr>
              <a:t> </a:t>
            </a:r>
            <a:r>
              <a:rPr lang="en-US" sz="2000" dirty="0" err="1">
                <a:solidFill>
                  <a:srgbClr val="007E39"/>
                </a:solidFill>
              </a:rPr>
              <a:t>anzal</a:t>
            </a:r>
            <a:r>
              <a:rPr lang="en-US" sz="2000" dirty="0">
                <a:solidFill>
                  <a:srgbClr val="007E39"/>
                </a:solidFill>
              </a:rPr>
              <a:t> der </a:t>
            </a:r>
            <a:r>
              <a:rPr lang="en-US" sz="2000" dirty="0" err="1">
                <a:solidFill>
                  <a:srgbClr val="007E39"/>
                </a:solidFill>
              </a:rPr>
              <a:t>personen</a:t>
            </a:r>
            <a:r>
              <a:rPr lang="en-US" sz="2000" dirty="0">
                <a:solidFill>
                  <a:srgbClr val="007E39"/>
                </a:solidFill>
              </a:rPr>
              <a:t> </a:t>
            </a:r>
            <a:r>
              <a:rPr lang="en-US" sz="2000" dirty="0" err="1">
                <a:solidFill>
                  <a:srgbClr val="007E39"/>
                </a:solidFill>
              </a:rPr>
              <a:t>theile</a:t>
            </a:r>
            <a:r>
              <a:rPr lang="en-US" sz="2000" dirty="0">
                <a:solidFill>
                  <a:srgbClr val="007E39"/>
                </a:solidFill>
              </a:rPr>
              <a:t>, so hand </a:t>
            </a:r>
            <a:r>
              <a:rPr lang="en-US" sz="2000" dirty="0" err="1">
                <a:solidFill>
                  <a:srgbClr val="007E39"/>
                </a:solidFill>
              </a:rPr>
              <a:t>wir</a:t>
            </a:r>
            <a:r>
              <a:rPr lang="en-US" sz="2000" dirty="0">
                <a:solidFill>
                  <a:srgbClr val="007E39"/>
                </a:solidFill>
              </a:rPr>
              <a:t> </a:t>
            </a:r>
            <a:r>
              <a:rPr lang="en-US" sz="2000" dirty="0" err="1">
                <a:solidFill>
                  <a:srgbClr val="007E39"/>
                </a:solidFill>
              </a:rPr>
              <a:t>groß</a:t>
            </a:r>
            <a:r>
              <a:rPr lang="en-US" sz="2000" dirty="0">
                <a:solidFill>
                  <a:srgbClr val="007E39"/>
                </a:solidFill>
              </a:rPr>
              <a:t> </a:t>
            </a:r>
            <a:r>
              <a:rPr lang="en-US" sz="2000" err="1">
                <a:solidFill>
                  <a:srgbClr val="007E39"/>
                </a:solidFill>
              </a:rPr>
              <a:t>glück</a:t>
            </a:r>
            <a:r>
              <a:rPr lang="en-US" sz="2000">
                <a:solidFill>
                  <a:srgbClr val="007E39"/>
                </a:solidFill>
              </a:rPr>
              <a:t>;</a:t>
            </a:r>
            <a:r>
              <a:rPr lang="en-US" sz="2000" b="1">
                <a:solidFill>
                  <a:srgbClr val="007E39"/>
                </a:solidFill>
              </a:rPr>
              <a:t>&lt;/</a:t>
            </a:r>
            <a:r>
              <a:rPr lang="en-US" sz="2000" b="1" dirty="0">
                <a:solidFill>
                  <a:srgbClr val="007E39"/>
                </a:solidFill>
              </a:rPr>
              <a:t>foreign&gt; </a:t>
            </a:r>
            <a:r>
              <a:rPr lang="en-US" sz="2000" dirty="0" err="1"/>
              <a:t>nam</a:t>
            </a:r>
            <a:r>
              <a:rPr lang="en-US" sz="2000" dirty="0"/>
              <a:t> </a:t>
            </a:r>
            <a:r>
              <a:rPr lang="en-US" sz="2000" dirty="0" err="1"/>
              <a:t>ut</a:t>
            </a:r>
            <a:r>
              <a:rPr lang="en-US" sz="2000" dirty="0"/>
              <a:t> consul mihi in </a:t>
            </a:r>
            <a:r>
              <a:rPr lang="en-US" sz="2000" dirty="0" err="1"/>
              <a:t>sinum</a:t>
            </a:r>
            <a:r>
              <a:rPr lang="en-US" sz="2000" dirty="0"/>
              <a:t> </a:t>
            </a:r>
            <a:r>
              <a:rPr lang="en-US" sz="2000" dirty="0" err="1"/>
              <a:t>dixit</a:t>
            </a:r>
            <a:r>
              <a:rPr lang="en-US" sz="2000" dirty="0"/>
              <a:t>, </a:t>
            </a:r>
            <a:r>
              <a:rPr lang="en-US" sz="2000" dirty="0" err="1"/>
              <a:t>pontificii</a:t>
            </a:r>
            <a:r>
              <a:rPr lang="en-US" sz="2000" dirty="0"/>
              <a:t> se in </a:t>
            </a:r>
            <a:r>
              <a:rPr lang="en-US" sz="2000" dirty="0" err="1"/>
              <a:t>eo</a:t>
            </a:r>
            <a:r>
              <a:rPr lang="en-US" sz="2000" dirty="0"/>
              <a:t> </a:t>
            </a:r>
            <a:r>
              <a:rPr lang="en-US" sz="2000" dirty="0" err="1"/>
              <a:t>negocio</a:t>
            </a:r>
            <a:r>
              <a:rPr lang="en-US" sz="2000" dirty="0"/>
              <a:t> dies </a:t>
            </a:r>
            <a:r>
              <a:rPr lang="en-US" sz="2000" dirty="0" err="1"/>
              <a:t>noctesque</a:t>
            </a:r>
            <a:r>
              <a:rPr lang="en-US" sz="2000" dirty="0"/>
              <a:t> </a:t>
            </a:r>
            <a:r>
              <a:rPr lang="en-US" sz="2000" dirty="0" err="1"/>
              <a:t>exercent</a:t>
            </a:r>
            <a:r>
              <a:rPr lang="en-US" sz="2000" dirty="0"/>
              <a:t>, </a:t>
            </a:r>
            <a:r>
              <a:rPr lang="en-US" sz="2000" dirty="0" err="1"/>
              <a:t>ut</a:t>
            </a:r>
            <a:r>
              <a:rPr lang="en-US" sz="2000" dirty="0"/>
              <a:t> </a:t>
            </a:r>
            <a:r>
              <a:rPr lang="en-US" sz="2000" dirty="0" err="1"/>
              <a:t>impediant</a:t>
            </a:r>
            <a:r>
              <a:rPr lang="en-US" sz="2000" dirty="0"/>
              <a:t> hoc </a:t>
            </a:r>
            <a:r>
              <a:rPr lang="en-US" sz="2000" dirty="0" err="1"/>
              <a:t>consilium</a:t>
            </a:r>
            <a:r>
              <a:rPr lang="en-US" sz="2000" dirty="0"/>
              <a:t>. </a:t>
            </a:r>
            <a:r>
              <a:rPr lang="en-US" sz="2000" b="1" dirty="0"/>
              <a:t>&lt;/s&gt;</a:t>
            </a:r>
          </a:p>
          <a:p>
            <a:br>
              <a:rPr lang="en-US" sz="2000" dirty="0"/>
            </a:br>
            <a:r>
              <a:rPr lang="en-US" sz="2000" b="1" dirty="0">
                <a:solidFill>
                  <a:srgbClr val="007E39"/>
                </a:solidFill>
              </a:rPr>
              <a:t>&lt;s n="20" </a:t>
            </a:r>
            <a:r>
              <a:rPr lang="en-US" sz="2000" b="1" dirty="0" err="1">
                <a:solidFill>
                  <a:srgbClr val="007E39"/>
                </a:solidFill>
              </a:rPr>
              <a:t>xml:lang</a:t>
            </a:r>
            <a:r>
              <a:rPr lang="en-US" sz="2000" b="1" dirty="0">
                <a:solidFill>
                  <a:srgbClr val="007E39"/>
                </a:solidFill>
              </a:rPr>
              <a:t>="</a:t>
            </a:r>
            <a:r>
              <a:rPr lang="en-US" sz="2000" b="1">
                <a:solidFill>
                  <a:srgbClr val="007E39"/>
                </a:solidFill>
              </a:rPr>
              <a:t>de"&gt;</a:t>
            </a:r>
            <a:r>
              <a:rPr lang="en-US" sz="2000" b="1"/>
              <a:t>&lt;</a:t>
            </a:r>
            <a:r>
              <a:rPr lang="en-US" sz="2000" b="1" dirty="0"/>
              <a:t>foreign </a:t>
            </a:r>
            <a:r>
              <a:rPr lang="en-US" sz="2000" b="1" dirty="0" err="1"/>
              <a:t>xml:lang</a:t>
            </a:r>
            <a:r>
              <a:rPr lang="en-US" sz="2000" b="1" dirty="0"/>
              <a:t>="</a:t>
            </a:r>
            <a:r>
              <a:rPr lang="en-US" sz="2000" b="1"/>
              <a:t>la"&gt;</a:t>
            </a:r>
            <a:r>
              <a:rPr lang="en-US" sz="2000"/>
              <a:t>Et </a:t>
            </a:r>
            <a:r>
              <a:rPr lang="en-US" sz="2000" dirty="0"/>
              <a:t>quod </a:t>
            </a:r>
            <a:r>
              <a:rPr lang="en-US" sz="2000" dirty="0" err="1"/>
              <a:t>pessimum</a:t>
            </a:r>
            <a:r>
              <a:rPr lang="en-US" sz="2000" dirty="0"/>
              <a:t> </a:t>
            </a:r>
            <a:r>
              <a:rPr lang="en-US" sz="2000" err="1"/>
              <a:t>est</a:t>
            </a:r>
            <a:r>
              <a:rPr lang="en-US" sz="2000"/>
              <a:t>,</a:t>
            </a:r>
            <a:r>
              <a:rPr lang="en-US" sz="2000" b="1"/>
              <a:t>&lt;/</a:t>
            </a:r>
            <a:r>
              <a:rPr lang="en-US" sz="2000" b="1" dirty="0"/>
              <a:t>foreign&gt; </a:t>
            </a:r>
            <a:r>
              <a:rPr lang="en-US" sz="2000" dirty="0">
                <a:solidFill>
                  <a:srgbClr val="007E39"/>
                </a:solidFill>
              </a:rPr>
              <a:t>man </a:t>
            </a:r>
            <a:r>
              <a:rPr lang="en-US" sz="2000" dirty="0" err="1">
                <a:solidFill>
                  <a:srgbClr val="007E39"/>
                </a:solidFill>
              </a:rPr>
              <a:t>muͦß</a:t>
            </a:r>
            <a:r>
              <a:rPr lang="en-US" sz="2000" dirty="0">
                <a:solidFill>
                  <a:srgbClr val="007E39"/>
                </a:solidFill>
              </a:rPr>
              <a:t> </a:t>
            </a:r>
            <a:r>
              <a:rPr lang="en-US" sz="2000" dirty="0" err="1">
                <a:solidFill>
                  <a:srgbClr val="007E39"/>
                </a:solidFill>
              </a:rPr>
              <a:t>vorhin</a:t>
            </a:r>
            <a:r>
              <a:rPr lang="en-US" sz="2000" dirty="0">
                <a:solidFill>
                  <a:srgbClr val="007E39"/>
                </a:solidFill>
              </a:rPr>
              <a:t> </a:t>
            </a:r>
            <a:r>
              <a:rPr lang="en-US" sz="2000" dirty="0" err="1">
                <a:solidFill>
                  <a:srgbClr val="007E39"/>
                </a:solidFill>
              </a:rPr>
              <a:t>uff</a:t>
            </a:r>
            <a:r>
              <a:rPr lang="en-US" sz="2000" dirty="0">
                <a:solidFill>
                  <a:srgbClr val="007E39"/>
                </a:solidFill>
              </a:rPr>
              <a:t> die </a:t>
            </a:r>
            <a:r>
              <a:rPr lang="en-US" sz="2000" dirty="0" err="1">
                <a:solidFill>
                  <a:srgbClr val="007E39"/>
                </a:solidFill>
              </a:rPr>
              <a:t>gmeinden</a:t>
            </a:r>
            <a:r>
              <a:rPr lang="en-US" sz="2000" dirty="0">
                <a:solidFill>
                  <a:srgbClr val="007E39"/>
                </a:solidFill>
              </a:rPr>
              <a:t> </a:t>
            </a:r>
            <a:r>
              <a:rPr lang="en-US" sz="2000" err="1">
                <a:solidFill>
                  <a:srgbClr val="007E39"/>
                </a:solidFill>
              </a:rPr>
              <a:t>ußschryben</a:t>
            </a:r>
            <a:r>
              <a:rPr lang="en-US" sz="2000">
                <a:solidFill>
                  <a:srgbClr val="007E39"/>
                </a:solidFill>
              </a:rPr>
              <a:t>. </a:t>
            </a:r>
            <a:r>
              <a:rPr lang="en-US" sz="2000" b="1">
                <a:solidFill>
                  <a:srgbClr val="007E39"/>
                </a:solidFill>
              </a:rPr>
              <a:t>&lt;/s&gt;</a:t>
            </a:r>
          </a:p>
          <a:p>
            <a:endParaRPr lang="en-US" sz="2000" b="1" dirty="0">
              <a:solidFill>
                <a:srgbClr val="007E39"/>
              </a:solidFill>
            </a:endParaRPr>
          </a:p>
          <a:p>
            <a:r>
              <a:rPr lang="en-US" sz="1600"/>
              <a:t>Source</a:t>
            </a:r>
            <a:r>
              <a:rPr lang="en-US" sz="1600" dirty="0"/>
              <a:t>: Letter 3695 from Johannes </a:t>
            </a:r>
            <a:r>
              <a:rPr lang="en-US" sz="1600" dirty="0" err="1"/>
              <a:t>Fabricius</a:t>
            </a:r>
            <a:r>
              <a:rPr lang="en-US" sz="1600" dirty="0"/>
              <a:t> </a:t>
            </a:r>
            <a:r>
              <a:rPr lang="en-US" sz="1600" dirty="0" err="1"/>
              <a:t>Montanus</a:t>
            </a:r>
            <a:r>
              <a:rPr lang="en-US" sz="1600" dirty="0"/>
              <a:t> to Heinrich Bullinger</a:t>
            </a:r>
            <a:endParaRPr lang="en-US" sz="1600" dirty="0">
              <a:solidFill>
                <a:srgbClr val="C00000"/>
              </a:solidFill>
            </a:endParaRPr>
          </a:p>
          <a:p>
            <a:endParaRPr lang="en-US" dirty="0"/>
          </a:p>
        </p:txBody>
      </p:sp>
      <p:sp>
        <p:nvSpPr>
          <p:cNvPr id="4" name="Date Placeholder 3">
            <a:extLst>
              <a:ext uri="{FF2B5EF4-FFF2-40B4-BE49-F238E27FC236}">
                <a16:creationId xmlns:a16="http://schemas.microsoft.com/office/drawing/2014/main" id="{E01BB530-4900-5642-AB7A-67A64FBBFDF4}"/>
              </a:ext>
            </a:extLst>
          </p:cNvPr>
          <p:cNvSpPr>
            <a:spLocks noGrp="1"/>
          </p:cNvSpPr>
          <p:nvPr>
            <p:ph type="dt" sz="half" idx="10"/>
          </p:nvPr>
        </p:nvSpPr>
        <p:spPr/>
        <p:txBody>
          <a:bodyPr/>
          <a:lstStyle/>
          <a:p>
            <a:fld id="{88E3468C-BEBE-4A53-838F-97E666D6CD76}" type="datetime1">
              <a:rPr lang="en-US" smtClean="0"/>
              <a:t>7/3/2025</a:t>
            </a:fld>
            <a:endParaRPr lang="en-US"/>
          </a:p>
        </p:txBody>
      </p:sp>
      <p:sp>
        <p:nvSpPr>
          <p:cNvPr id="5" name="Footer Placeholder 4">
            <a:extLst>
              <a:ext uri="{FF2B5EF4-FFF2-40B4-BE49-F238E27FC236}">
                <a16:creationId xmlns:a16="http://schemas.microsoft.com/office/drawing/2014/main" id="{1087D1AC-C0DC-A940-BCC8-9D6DE120F773}"/>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C6085A49-9374-2A4C-8C22-156C3B260A18}"/>
              </a:ext>
            </a:extLst>
          </p:cNvPr>
          <p:cNvSpPr>
            <a:spLocks noGrp="1"/>
          </p:cNvSpPr>
          <p:nvPr>
            <p:ph type="sldNum" sz="quarter" idx="12"/>
          </p:nvPr>
        </p:nvSpPr>
        <p:spPr/>
        <p:txBody>
          <a:bodyPr/>
          <a:lstStyle/>
          <a:p>
            <a:r>
              <a:rPr lang="en-US"/>
              <a:t>Page </a:t>
            </a:r>
            <a:fld id="{5E63DF82-ECFB-0447-94C8-66F126FE0A61}" type="slidenum">
              <a:rPr lang="en-US" smtClean="0"/>
              <a:pPr/>
              <a:t>11</a:t>
            </a:fld>
            <a:endParaRPr lang="en-US"/>
          </a:p>
        </p:txBody>
      </p:sp>
    </p:spTree>
    <p:extLst>
      <p:ext uri="{BB962C8B-B14F-4D97-AF65-F5344CB8AC3E}">
        <p14:creationId xmlns:p14="http://schemas.microsoft.com/office/powerpoint/2010/main" val="274585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750DD-924E-CB4C-AAAF-9A9187F5B7ED}"/>
              </a:ext>
            </a:extLst>
          </p:cNvPr>
          <p:cNvSpPr>
            <a:spLocks noGrp="1"/>
          </p:cNvSpPr>
          <p:nvPr>
            <p:ph type="title"/>
          </p:nvPr>
        </p:nvSpPr>
        <p:spPr>
          <a:xfrm>
            <a:off x="900113" y="1268413"/>
            <a:ext cx="7343775" cy="1224483"/>
          </a:xfrm>
        </p:spPr>
        <p:txBody>
          <a:bodyPr/>
          <a:lstStyle/>
          <a:p>
            <a:r>
              <a:rPr lang="en-US" sz="3600" dirty="0"/>
              <a:t>Profiling the Letters </a:t>
            </a:r>
            <a:br>
              <a:rPr lang="en-US" sz="3600" dirty="0"/>
            </a:br>
            <a:r>
              <a:rPr lang="en-US" sz="3600" dirty="0"/>
              <a:t>according to Code-Switching</a:t>
            </a:r>
          </a:p>
        </p:txBody>
      </p:sp>
      <p:sp>
        <p:nvSpPr>
          <p:cNvPr id="3" name="Content Placeholder 2">
            <a:extLst>
              <a:ext uri="{FF2B5EF4-FFF2-40B4-BE49-F238E27FC236}">
                <a16:creationId xmlns:a16="http://schemas.microsoft.com/office/drawing/2014/main" id="{0CE443CC-90E5-C94C-ACB4-34F2F417D1D0}"/>
              </a:ext>
            </a:extLst>
          </p:cNvPr>
          <p:cNvSpPr>
            <a:spLocks noGrp="1"/>
          </p:cNvSpPr>
          <p:nvPr>
            <p:ph idx="1"/>
          </p:nvPr>
        </p:nvSpPr>
        <p:spPr>
          <a:xfrm>
            <a:off x="864393" y="2708920"/>
            <a:ext cx="7343775" cy="3671763"/>
          </a:xfrm>
        </p:spPr>
        <p:txBody>
          <a:bodyPr/>
          <a:lstStyle/>
          <a:p>
            <a:endParaRPr lang="en-US" dirty="0"/>
          </a:p>
        </p:txBody>
      </p:sp>
      <p:sp>
        <p:nvSpPr>
          <p:cNvPr id="4" name="Date Placeholder 3">
            <a:extLst>
              <a:ext uri="{FF2B5EF4-FFF2-40B4-BE49-F238E27FC236}">
                <a16:creationId xmlns:a16="http://schemas.microsoft.com/office/drawing/2014/main" id="{72811776-F6C1-AD4B-83B1-4FA847BF9B8A}"/>
              </a:ext>
            </a:extLst>
          </p:cNvPr>
          <p:cNvSpPr>
            <a:spLocks noGrp="1"/>
          </p:cNvSpPr>
          <p:nvPr>
            <p:ph type="dt" sz="half" idx="10"/>
          </p:nvPr>
        </p:nvSpPr>
        <p:spPr/>
        <p:txBody>
          <a:bodyPr/>
          <a:lstStyle/>
          <a:p>
            <a:fld id="{E5957252-FF77-48EB-9A84-8D10A0813B31}" type="datetime1">
              <a:rPr lang="en-US" smtClean="0"/>
              <a:t>7/3/2025</a:t>
            </a:fld>
            <a:endParaRPr lang="en-US"/>
          </a:p>
        </p:txBody>
      </p:sp>
      <p:sp>
        <p:nvSpPr>
          <p:cNvPr id="5" name="Footer Placeholder 4">
            <a:extLst>
              <a:ext uri="{FF2B5EF4-FFF2-40B4-BE49-F238E27FC236}">
                <a16:creationId xmlns:a16="http://schemas.microsoft.com/office/drawing/2014/main" id="{0A3D9CF6-DE21-844A-A0C4-88FAD53C8846}"/>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D7C53814-FECE-EF47-9ECB-D20A925351A6}"/>
              </a:ext>
            </a:extLst>
          </p:cNvPr>
          <p:cNvSpPr>
            <a:spLocks noGrp="1"/>
          </p:cNvSpPr>
          <p:nvPr>
            <p:ph type="sldNum" sz="quarter" idx="12"/>
          </p:nvPr>
        </p:nvSpPr>
        <p:spPr/>
        <p:txBody>
          <a:bodyPr/>
          <a:lstStyle/>
          <a:p>
            <a:r>
              <a:rPr lang="en-US"/>
              <a:t>Page </a:t>
            </a:r>
            <a:fld id="{5E63DF82-ECFB-0447-94C8-66F126FE0A61}" type="slidenum">
              <a:rPr lang="en-US" smtClean="0"/>
              <a:pPr/>
              <a:t>12</a:t>
            </a:fld>
            <a:endParaRPr lang="en-US"/>
          </a:p>
        </p:txBody>
      </p:sp>
    </p:spTree>
    <p:extLst>
      <p:ext uri="{BB962C8B-B14F-4D97-AF65-F5344CB8AC3E}">
        <p14:creationId xmlns:p14="http://schemas.microsoft.com/office/powerpoint/2010/main" val="1388944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47FD-5D0F-1843-AB40-E290DC9FC783}"/>
              </a:ext>
            </a:extLst>
          </p:cNvPr>
          <p:cNvSpPr>
            <a:spLocks noGrp="1"/>
          </p:cNvSpPr>
          <p:nvPr>
            <p:ph type="title"/>
          </p:nvPr>
        </p:nvSpPr>
        <p:spPr/>
        <p:txBody>
          <a:bodyPr/>
          <a:lstStyle/>
          <a:p>
            <a:r>
              <a:rPr lang="en-US" dirty="0"/>
              <a:t>C-S Profile for Ambrosius </a:t>
            </a:r>
            <a:r>
              <a:rPr lang="en-US" dirty="0" err="1"/>
              <a:t>Blarer</a:t>
            </a:r>
            <a:r>
              <a:rPr lang="en-US" dirty="0"/>
              <a:t> (Constance)</a:t>
            </a:r>
          </a:p>
        </p:txBody>
      </p:sp>
      <p:pic>
        <p:nvPicPr>
          <p:cNvPr id="8" name="Content Placeholder 7">
            <a:extLst>
              <a:ext uri="{FF2B5EF4-FFF2-40B4-BE49-F238E27FC236}">
                <a16:creationId xmlns:a16="http://schemas.microsoft.com/office/drawing/2014/main" id="{A779430B-5C5D-9944-B291-3A357F3722FD}"/>
              </a:ext>
            </a:extLst>
          </p:cNvPr>
          <p:cNvPicPr>
            <a:picLocks noGrp="1" noChangeAspect="1"/>
          </p:cNvPicPr>
          <p:nvPr>
            <p:ph idx="1"/>
          </p:nvPr>
        </p:nvPicPr>
        <p:blipFill>
          <a:blip r:embed="rId2"/>
          <a:stretch>
            <a:fillRect/>
          </a:stretch>
        </p:blipFill>
        <p:spPr>
          <a:xfrm>
            <a:off x="323529" y="2024696"/>
            <a:ext cx="8569250" cy="4284624"/>
          </a:xfrm>
        </p:spPr>
      </p:pic>
      <p:sp>
        <p:nvSpPr>
          <p:cNvPr id="4" name="Date Placeholder 3">
            <a:extLst>
              <a:ext uri="{FF2B5EF4-FFF2-40B4-BE49-F238E27FC236}">
                <a16:creationId xmlns:a16="http://schemas.microsoft.com/office/drawing/2014/main" id="{BB265EF3-E945-F144-B2CE-8B0C2C6CC193}"/>
              </a:ext>
            </a:extLst>
          </p:cNvPr>
          <p:cNvSpPr>
            <a:spLocks noGrp="1"/>
          </p:cNvSpPr>
          <p:nvPr>
            <p:ph type="dt" sz="half" idx="10"/>
          </p:nvPr>
        </p:nvSpPr>
        <p:spPr/>
        <p:txBody>
          <a:bodyPr/>
          <a:lstStyle/>
          <a:p>
            <a:fld id="{D3922E26-4C63-4895-8FFB-315AA68D8562}" type="datetime1">
              <a:rPr lang="en-US" smtClean="0"/>
              <a:t>7/3/2025</a:t>
            </a:fld>
            <a:endParaRPr lang="en-US"/>
          </a:p>
        </p:txBody>
      </p:sp>
      <p:sp>
        <p:nvSpPr>
          <p:cNvPr id="5" name="Footer Placeholder 4">
            <a:extLst>
              <a:ext uri="{FF2B5EF4-FFF2-40B4-BE49-F238E27FC236}">
                <a16:creationId xmlns:a16="http://schemas.microsoft.com/office/drawing/2014/main" id="{511BCEB8-C05C-2343-80C4-1D9E1AA7EE3D}"/>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0528FE62-CCF0-6D4C-AFD8-4959643D2334}"/>
              </a:ext>
            </a:extLst>
          </p:cNvPr>
          <p:cNvSpPr>
            <a:spLocks noGrp="1"/>
          </p:cNvSpPr>
          <p:nvPr>
            <p:ph type="sldNum" sz="quarter" idx="12"/>
          </p:nvPr>
        </p:nvSpPr>
        <p:spPr/>
        <p:txBody>
          <a:bodyPr/>
          <a:lstStyle/>
          <a:p>
            <a:r>
              <a:rPr lang="en-US"/>
              <a:t>Page </a:t>
            </a:r>
            <a:fld id="{5E63DF82-ECFB-0447-94C8-66F126FE0A61}" type="slidenum">
              <a:rPr lang="en-US" smtClean="0"/>
              <a:pPr/>
              <a:t>13</a:t>
            </a:fld>
            <a:endParaRPr lang="en-US"/>
          </a:p>
        </p:txBody>
      </p:sp>
    </p:spTree>
    <p:extLst>
      <p:ext uri="{BB962C8B-B14F-4D97-AF65-F5344CB8AC3E}">
        <p14:creationId xmlns:p14="http://schemas.microsoft.com/office/powerpoint/2010/main" val="385032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36A1-59F7-9248-9C24-8BDEF93E7FEE}"/>
              </a:ext>
            </a:extLst>
          </p:cNvPr>
          <p:cNvSpPr>
            <a:spLocks noGrp="1"/>
          </p:cNvSpPr>
          <p:nvPr>
            <p:ph type="title"/>
          </p:nvPr>
        </p:nvSpPr>
        <p:spPr/>
        <p:txBody>
          <a:bodyPr/>
          <a:lstStyle/>
          <a:p>
            <a:r>
              <a:rPr lang="en-US" dirty="0"/>
              <a:t>C-S Profile for Hans Rudolf Bullinger (son)</a:t>
            </a:r>
          </a:p>
        </p:txBody>
      </p:sp>
      <p:pic>
        <p:nvPicPr>
          <p:cNvPr id="8" name="Content Placeholder 7">
            <a:extLst>
              <a:ext uri="{FF2B5EF4-FFF2-40B4-BE49-F238E27FC236}">
                <a16:creationId xmlns:a16="http://schemas.microsoft.com/office/drawing/2014/main" id="{4F54EF71-02C5-8144-87A0-2840A0CA6F86}"/>
              </a:ext>
            </a:extLst>
          </p:cNvPr>
          <p:cNvPicPr>
            <a:picLocks noGrp="1" noChangeAspect="1"/>
          </p:cNvPicPr>
          <p:nvPr>
            <p:ph idx="1"/>
          </p:nvPr>
        </p:nvPicPr>
        <p:blipFill>
          <a:blip r:embed="rId2"/>
          <a:stretch>
            <a:fillRect/>
          </a:stretch>
        </p:blipFill>
        <p:spPr>
          <a:xfrm>
            <a:off x="251817" y="1988840"/>
            <a:ext cx="8640961" cy="4320480"/>
          </a:xfrm>
        </p:spPr>
      </p:pic>
      <p:sp>
        <p:nvSpPr>
          <p:cNvPr id="4" name="Date Placeholder 3">
            <a:extLst>
              <a:ext uri="{FF2B5EF4-FFF2-40B4-BE49-F238E27FC236}">
                <a16:creationId xmlns:a16="http://schemas.microsoft.com/office/drawing/2014/main" id="{2C8A7CAC-B222-A541-970D-9D702B7E367A}"/>
              </a:ext>
            </a:extLst>
          </p:cNvPr>
          <p:cNvSpPr>
            <a:spLocks noGrp="1"/>
          </p:cNvSpPr>
          <p:nvPr>
            <p:ph type="dt" sz="half" idx="10"/>
          </p:nvPr>
        </p:nvSpPr>
        <p:spPr/>
        <p:txBody>
          <a:bodyPr/>
          <a:lstStyle/>
          <a:p>
            <a:fld id="{690C3D1C-DBEB-4F3F-A626-B20B464D7DC1}" type="datetime1">
              <a:rPr lang="en-US" smtClean="0"/>
              <a:t>7/3/2025</a:t>
            </a:fld>
            <a:endParaRPr lang="en-US"/>
          </a:p>
        </p:txBody>
      </p:sp>
      <p:sp>
        <p:nvSpPr>
          <p:cNvPr id="5" name="Footer Placeholder 4">
            <a:extLst>
              <a:ext uri="{FF2B5EF4-FFF2-40B4-BE49-F238E27FC236}">
                <a16:creationId xmlns:a16="http://schemas.microsoft.com/office/drawing/2014/main" id="{37B4A6E3-B3A3-DC4C-8288-EEC198854AC2}"/>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902C268C-2E33-7D4E-92B0-EC8A317C200C}"/>
              </a:ext>
            </a:extLst>
          </p:cNvPr>
          <p:cNvSpPr>
            <a:spLocks noGrp="1"/>
          </p:cNvSpPr>
          <p:nvPr>
            <p:ph type="sldNum" sz="quarter" idx="12"/>
          </p:nvPr>
        </p:nvSpPr>
        <p:spPr/>
        <p:txBody>
          <a:bodyPr/>
          <a:lstStyle/>
          <a:p>
            <a:r>
              <a:rPr lang="en-US"/>
              <a:t>Page </a:t>
            </a:r>
            <a:fld id="{5E63DF82-ECFB-0447-94C8-66F126FE0A61}" type="slidenum">
              <a:rPr lang="en-US" smtClean="0"/>
              <a:pPr/>
              <a:t>14</a:t>
            </a:fld>
            <a:endParaRPr lang="en-US"/>
          </a:p>
        </p:txBody>
      </p:sp>
    </p:spTree>
    <p:extLst>
      <p:ext uri="{BB962C8B-B14F-4D97-AF65-F5344CB8AC3E}">
        <p14:creationId xmlns:p14="http://schemas.microsoft.com/office/powerpoint/2010/main" val="4262223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E2E5-0194-2C4B-B16E-6401AA2EE9BF}"/>
              </a:ext>
            </a:extLst>
          </p:cNvPr>
          <p:cNvSpPr>
            <a:spLocks noGrp="1"/>
          </p:cNvSpPr>
          <p:nvPr>
            <p:ph type="title"/>
          </p:nvPr>
        </p:nvSpPr>
        <p:spPr/>
        <p:txBody>
          <a:bodyPr/>
          <a:lstStyle/>
          <a:p>
            <a:r>
              <a:rPr lang="en-US" dirty="0"/>
              <a:t>C-S Profile for Oswald </a:t>
            </a:r>
            <a:r>
              <a:rPr lang="en-US" dirty="0" err="1"/>
              <a:t>Myconius</a:t>
            </a:r>
            <a:r>
              <a:rPr lang="en-US" dirty="0"/>
              <a:t> (Basel)</a:t>
            </a:r>
          </a:p>
        </p:txBody>
      </p:sp>
      <p:pic>
        <p:nvPicPr>
          <p:cNvPr id="8" name="Content Placeholder 7">
            <a:extLst>
              <a:ext uri="{FF2B5EF4-FFF2-40B4-BE49-F238E27FC236}">
                <a16:creationId xmlns:a16="http://schemas.microsoft.com/office/drawing/2014/main" id="{30000BA8-80CC-8B44-9887-A94A07BDBE2E}"/>
              </a:ext>
            </a:extLst>
          </p:cNvPr>
          <p:cNvPicPr>
            <a:picLocks noGrp="1" noChangeAspect="1"/>
          </p:cNvPicPr>
          <p:nvPr>
            <p:ph idx="1"/>
          </p:nvPr>
        </p:nvPicPr>
        <p:blipFill>
          <a:blip r:embed="rId2"/>
          <a:stretch>
            <a:fillRect/>
          </a:stretch>
        </p:blipFill>
        <p:spPr>
          <a:xfrm>
            <a:off x="251520" y="1987897"/>
            <a:ext cx="8712969" cy="4356484"/>
          </a:xfrm>
        </p:spPr>
      </p:pic>
      <p:sp>
        <p:nvSpPr>
          <p:cNvPr id="4" name="Date Placeholder 3">
            <a:extLst>
              <a:ext uri="{FF2B5EF4-FFF2-40B4-BE49-F238E27FC236}">
                <a16:creationId xmlns:a16="http://schemas.microsoft.com/office/drawing/2014/main" id="{4DA13D6A-B16A-3D41-87E2-A20433782569}"/>
              </a:ext>
            </a:extLst>
          </p:cNvPr>
          <p:cNvSpPr>
            <a:spLocks noGrp="1"/>
          </p:cNvSpPr>
          <p:nvPr>
            <p:ph type="dt" sz="half" idx="10"/>
          </p:nvPr>
        </p:nvSpPr>
        <p:spPr/>
        <p:txBody>
          <a:bodyPr/>
          <a:lstStyle/>
          <a:p>
            <a:fld id="{1F1A7A7B-686E-4EFD-9448-75F02F5C27BB}" type="datetime1">
              <a:rPr lang="en-US" smtClean="0"/>
              <a:t>7/3/2025</a:t>
            </a:fld>
            <a:endParaRPr lang="en-US"/>
          </a:p>
        </p:txBody>
      </p:sp>
      <p:sp>
        <p:nvSpPr>
          <p:cNvPr id="5" name="Footer Placeholder 4">
            <a:extLst>
              <a:ext uri="{FF2B5EF4-FFF2-40B4-BE49-F238E27FC236}">
                <a16:creationId xmlns:a16="http://schemas.microsoft.com/office/drawing/2014/main" id="{26971CD8-81E8-2F44-94C0-466F6887EA35}"/>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81D525CA-ACF1-A446-9C62-598B39618167}"/>
              </a:ext>
            </a:extLst>
          </p:cNvPr>
          <p:cNvSpPr>
            <a:spLocks noGrp="1"/>
          </p:cNvSpPr>
          <p:nvPr>
            <p:ph type="sldNum" sz="quarter" idx="12"/>
          </p:nvPr>
        </p:nvSpPr>
        <p:spPr/>
        <p:txBody>
          <a:bodyPr/>
          <a:lstStyle/>
          <a:p>
            <a:r>
              <a:rPr lang="en-US"/>
              <a:t>Page </a:t>
            </a:r>
            <a:fld id="{5E63DF82-ECFB-0447-94C8-66F126FE0A61}" type="slidenum">
              <a:rPr lang="en-US" smtClean="0"/>
              <a:pPr/>
              <a:t>15</a:t>
            </a:fld>
            <a:endParaRPr lang="en-US"/>
          </a:p>
        </p:txBody>
      </p:sp>
    </p:spTree>
    <p:extLst>
      <p:ext uri="{BB962C8B-B14F-4D97-AF65-F5344CB8AC3E}">
        <p14:creationId xmlns:p14="http://schemas.microsoft.com/office/powerpoint/2010/main" val="2441843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BCFC-CEBD-0C48-9C4C-30EF7BC5D8CB}"/>
              </a:ext>
            </a:extLst>
          </p:cNvPr>
          <p:cNvSpPr>
            <a:spLocks noGrp="1"/>
          </p:cNvSpPr>
          <p:nvPr>
            <p:ph type="title"/>
          </p:nvPr>
        </p:nvSpPr>
        <p:spPr/>
        <p:txBody>
          <a:bodyPr/>
          <a:lstStyle/>
          <a:p>
            <a:r>
              <a:rPr lang="en-US" dirty="0"/>
              <a:t>Loanwords: ENH-German Words in Latin</a:t>
            </a:r>
            <a:br>
              <a:rPr lang="en-US" dirty="0"/>
            </a:br>
            <a:endParaRPr lang="en-US" dirty="0"/>
          </a:p>
        </p:txBody>
      </p:sp>
      <p:sp>
        <p:nvSpPr>
          <p:cNvPr id="3" name="Content Placeholder 2">
            <a:extLst>
              <a:ext uri="{FF2B5EF4-FFF2-40B4-BE49-F238E27FC236}">
                <a16:creationId xmlns:a16="http://schemas.microsoft.com/office/drawing/2014/main" id="{CA06D270-65EF-714D-B1C6-FB2A41908082}"/>
              </a:ext>
            </a:extLst>
          </p:cNvPr>
          <p:cNvSpPr>
            <a:spLocks noGrp="1"/>
          </p:cNvSpPr>
          <p:nvPr>
            <p:ph idx="1"/>
          </p:nvPr>
        </p:nvSpPr>
        <p:spPr/>
        <p:txBody>
          <a:bodyPr/>
          <a:lstStyle/>
          <a:p>
            <a:r>
              <a:rPr lang="en-US" sz="2400" dirty="0"/>
              <a:t>Rumor apud </a:t>
            </a:r>
            <a:r>
              <a:rPr lang="en-US" sz="2400" dirty="0" err="1"/>
              <a:t>nos</a:t>
            </a:r>
            <a:r>
              <a:rPr lang="en-US" sz="2400" dirty="0"/>
              <a:t> </a:t>
            </a:r>
            <a:r>
              <a:rPr lang="en-US" sz="2400" dirty="0" err="1"/>
              <a:t>est</a:t>
            </a:r>
            <a:r>
              <a:rPr lang="en-US" sz="2400" dirty="0"/>
              <a:t> </a:t>
            </a:r>
            <a:r>
              <a:rPr lang="en-US" sz="2400" dirty="0" err="1"/>
              <a:t>Caesarem</a:t>
            </a:r>
            <a:r>
              <a:rPr lang="en-US" sz="2400" dirty="0"/>
              <a:t> </a:t>
            </a:r>
            <a:r>
              <a:rPr lang="en-US" sz="2400" dirty="0" err="1"/>
              <a:t>esse</a:t>
            </a:r>
            <a:r>
              <a:rPr lang="en-US" sz="2400" dirty="0"/>
              <a:t> </a:t>
            </a:r>
            <a:r>
              <a:rPr lang="en-US" sz="2400" dirty="0" err="1"/>
              <a:t>Argentorati</a:t>
            </a:r>
            <a:r>
              <a:rPr lang="en-US" sz="2400" dirty="0"/>
              <a:t> cum 10 </a:t>
            </a:r>
            <a:r>
              <a:rPr lang="en-US" sz="2400" dirty="0" err="1"/>
              <a:t>regimentis</a:t>
            </a:r>
            <a:r>
              <a:rPr lang="en-US" sz="2400" dirty="0"/>
              <a:t> </a:t>
            </a:r>
            <a:r>
              <a:rPr lang="en-US" sz="2400" dirty="0" err="1">
                <a:solidFill>
                  <a:srgbClr val="C00000"/>
                </a:solidFill>
              </a:rPr>
              <a:t>landsknechtiorum</a:t>
            </a:r>
            <a:r>
              <a:rPr lang="en-US" sz="2400" dirty="0"/>
              <a:t> </a:t>
            </a:r>
            <a:r>
              <a:rPr lang="en-US" sz="2400" dirty="0" err="1"/>
              <a:t>equitibusque</a:t>
            </a:r>
            <a:r>
              <a:rPr lang="en-US" sz="2400" dirty="0"/>
              <a:t> </a:t>
            </a:r>
            <a:r>
              <a:rPr lang="en-US" sz="2400" dirty="0" err="1"/>
              <a:t>mille</a:t>
            </a:r>
            <a:r>
              <a:rPr lang="en-US" sz="2400" dirty="0"/>
              <a:t> </a:t>
            </a:r>
            <a:r>
              <a:rPr lang="en-US" sz="2400" dirty="0" err="1"/>
              <a:t>quingentis</a:t>
            </a:r>
            <a:r>
              <a:rPr lang="en-US" sz="2400" dirty="0"/>
              <a:t>; </a:t>
            </a:r>
            <a:r>
              <a:rPr lang="en-US" sz="2400" dirty="0" err="1"/>
              <a:t>quodque</a:t>
            </a:r>
            <a:r>
              <a:rPr lang="en-US" sz="2400" dirty="0"/>
              <a:t> primo tempore </a:t>
            </a:r>
            <a:r>
              <a:rPr lang="en-US" sz="2400" dirty="0" err="1"/>
              <a:t>invasusurs</a:t>
            </a:r>
            <a:r>
              <a:rPr lang="en-US" sz="2400" dirty="0"/>
              <a:t> sit </a:t>
            </a:r>
            <a:r>
              <a:rPr lang="en-US" sz="2400" dirty="0" err="1">
                <a:solidFill>
                  <a:srgbClr val="C00000"/>
                </a:solidFill>
              </a:rPr>
              <a:t>margtgravium</a:t>
            </a:r>
            <a:r>
              <a:rPr lang="en-US" sz="2400" dirty="0"/>
              <a:t>.</a:t>
            </a:r>
          </a:p>
          <a:p>
            <a:r>
              <a:rPr lang="en-US" dirty="0"/>
              <a:t>[</a:t>
            </a:r>
            <a:r>
              <a:rPr lang="en-US" dirty="0" err="1"/>
              <a:t>Simprecht</a:t>
            </a:r>
            <a:r>
              <a:rPr lang="en-US" dirty="0"/>
              <a:t> Vogt / Schaffhausen an Heinrich Bullinger / Zürich, 21. September 1552]</a:t>
            </a:r>
          </a:p>
          <a:p>
            <a:endParaRPr lang="en-US" dirty="0"/>
          </a:p>
          <a:p>
            <a:r>
              <a:rPr lang="en-US" sz="2000" b="1" dirty="0">
                <a:solidFill>
                  <a:srgbClr val="C00000"/>
                </a:solidFill>
              </a:rPr>
              <a:t>ChatGPT: </a:t>
            </a:r>
            <a:r>
              <a:rPr lang="en-US" sz="2000" dirty="0"/>
              <a:t>"There is a rumor here that the Emperor is in Strasbourg with 10 regiments of </a:t>
            </a:r>
            <a:r>
              <a:rPr lang="en-US" sz="2000" dirty="0">
                <a:solidFill>
                  <a:srgbClr val="C00000"/>
                </a:solidFill>
              </a:rPr>
              <a:t>landsknechts</a:t>
            </a:r>
            <a:r>
              <a:rPr lang="en-US" sz="2000" dirty="0"/>
              <a:t> and 1,500 cavalry; and that he will soon attack the </a:t>
            </a:r>
            <a:r>
              <a:rPr lang="en-US" sz="2000" dirty="0">
                <a:solidFill>
                  <a:srgbClr val="C00000"/>
                </a:solidFill>
              </a:rPr>
              <a:t>margrave</a:t>
            </a:r>
            <a:r>
              <a:rPr lang="en-US" sz="2000" dirty="0"/>
              <a:t>."</a:t>
            </a:r>
          </a:p>
        </p:txBody>
      </p:sp>
      <p:sp>
        <p:nvSpPr>
          <p:cNvPr id="4" name="Date Placeholder 3">
            <a:extLst>
              <a:ext uri="{FF2B5EF4-FFF2-40B4-BE49-F238E27FC236}">
                <a16:creationId xmlns:a16="http://schemas.microsoft.com/office/drawing/2014/main" id="{E9CE78E3-C3B9-8E44-8842-955822CEEDAD}"/>
              </a:ext>
            </a:extLst>
          </p:cNvPr>
          <p:cNvSpPr>
            <a:spLocks noGrp="1"/>
          </p:cNvSpPr>
          <p:nvPr>
            <p:ph type="dt" sz="half" idx="10"/>
          </p:nvPr>
        </p:nvSpPr>
        <p:spPr/>
        <p:txBody>
          <a:bodyPr/>
          <a:lstStyle/>
          <a:p>
            <a:fld id="{8C8661DE-3E91-43E9-AA4E-2A7FDEFA15DF}" type="datetime1">
              <a:rPr lang="en-US" smtClean="0"/>
              <a:t>7/3/2025</a:t>
            </a:fld>
            <a:endParaRPr lang="en-US"/>
          </a:p>
        </p:txBody>
      </p:sp>
      <p:sp>
        <p:nvSpPr>
          <p:cNvPr id="5" name="Footer Placeholder 4">
            <a:extLst>
              <a:ext uri="{FF2B5EF4-FFF2-40B4-BE49-F238E27FC236}">
                <a16:creationId xmlns:a16="http://schemas.microsoft.com/office/drawing/2014/main" id="{38775E1B-EBC0-8944-A827-B4CDD712FA60}"/>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C970023B-167B-534C-9A74-3EC603017CE3}"/>
              </a:ext>
            </a:extLst>
          </p:cNvPr>
          <p:cNvSpPr>
            <a:spLocks noGrp="1"/>
          </p:cNvSpPr>
          <p:nvPr>
            <p:ph type="sldNum" sz="quarter" idx="12"/>
          </p:nvPr>
        </p:nvSpPr>
        <p:spPr/>
        <p:txBody>
          <a:bodyPr/>
          <a:lstStyle/>
          <a:p>
            <a:r>
              <a:rPr lang="en-US"/>
              <a:t>Page </a:t>
            </a:r>
            <a:fld id="{5E63DF82-ECFB-0447-94C8-66F126FE0A61}" type="slidenum">
              <a:rPr lang="en-US" smtClean="0"/>
              <a:pPr/>
              <a:t>16</a:t>
            </a:fld>
            <a:endParaRPr lang="en-US"/>
          </a:p>
        </p:txBody>
      </p:sp>
    </p:spTree>
    <p:extLst>
      <p:ext uri="{BB962C8B-B14F-4D97-AF65-F5344CB8AC3E}">
        <p14:creationId xmlns:p14="http://schemas.microsoft.com/office/powerpoint/2010/main" val="378788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D363-4C49-A947-A42B-0BCA7A60261B}"/>
              </a:ext>
            </a:extLst>
          </p:cNvPr>
          <p:cNvSpPr>
            <a:spLocks noGrp="1"/>
          </p:cNvSpPr>
          <p:nvPr>
            <p:ph type="title"/>
          </p:nvPr>
        </p:nvSpPr>
        <p:spPr/>
        <p:txBody>
          <a:bodyPr/>
          <a:lstStyle/>
          <a:p>
            <a:r>
              <a:rPr lang="en-US"/>
              <a:t>Loanwords: ENH-German Words in Latin</a:t>
            </a:r>
            <a:endParaRPr lang="en-US" dirty="0"/>
          </a:p>
        </p:txBody>
      </p:sp>
      <p:sp>
        <p:nvSpPr>
          <p:cNvPr id="3" name="Content Placeholder 2">
            <a:extLst>
              <a:ext uri="{FF2B5EF4-FFF2-40B4-BE49-F238E27FC236}">
                <a16:creationId xmlns:a16="http://schemas.microsoft.com/office/drawing/2014/main" id="{F67D2986-C3E8-8C43-A82C-84895A629F32}"/>
              </a:ext>
            </a:extLst>
          </p:cNvPr>
          <p:cNvSpPr>
            <a:spLocks noGrp="1"/>
          </p:cNvSpPr>
          <p:nvPr>
            <p:ph idx="1"/>
          </p:nvPr>
        </p:nvSpPr>
        <p:spPr/>
        <p:txBody>
          <a:bodyPr/>
          <a:lstStyle/>
          <a:p>
            <a:r>
              <a:rPr lang="en-US" sz="2000" b="1" dirty="0" err="1">
                <a:solidFill>
                  <a:srgbClr val="C00000"/>
                </a:solidFill>
              </a:rPr>
              <a:t>MVolk</a:t>
            </a:r>
            <a:r>
              <a:rPr lang="en-US" sz="2000" b="1" dirty="0">
                <a:solidFill>
                  <a:srgbClr val="C00000"/>
                </a:solidFill>
              </a:rPr>
              <a:t>:</a:t>
            </a:r>
          </a:p>
          <a:p>
            <a:r>
              <a:rPr lang="en-US" sz="2000" dirty="0"/>
              <a:t>But "landsknechts" is not an English word. Please translate the sentence including the German loanwords.</a:t>
            </a:r>
          </a:p>
          <a:p>
            <a:endParaRPr lang="en-US" sz="2000" dirty="0"/>
          </a:p>
          <a:p>
            <a:r>
              <a:rPr lang="en-US" sz="2000" b="1" dirty="0">
                <a:solidFill>
                  <a:srgbClr val="C00000"/>
                </a:solidFill>
              </a:rPr>
              <a:t>ChatGPT:</a:t>
            </a:r>
          </a:p>
          <a:p>
            <a:r>
              <a:rPr lang="en-US" sz="2000" dirty="0"/>
              <a:t>"There is a rumor here that the Emperor is in Strasbourg with 10 regiments of </a:t>
            </a:r>
            <a:r>
              <a:rPr lang="en-US" sz="2000" b="1" dirty="0"/>
              <a:t>landsknechts</a:t>
            </a:r>
            <a:r>
              <a:rPr lang="en-US" sz="2000" dirty="0"/>
              <a:t> (German mercenary soldiers) and 1,500 cavalry; and that he will soon attack the </a:t>
            </a:r>
            <a:r>
              <a:rPr lang="en-US" sz="2000" b="1" dirty="0"/>
              <a:t>margrave</a:t>
            </a:r>
            <a:r>
              <a:rPr lang="en-US" sz="2000" dirty="0"/>
              <a:t> (German nobleman)."</a:t>
            </a:r>
          </a:p>
        </p:txBody>
      </p:sp>
      <p:sp>
        <p:nvSpPr>
          <p:cNvPr id="4" name="Date Placeholder 3">
            <a:extLst>
              <a:ext uri="{FF2B5EF4-FFF2-40B4-BE49-F238E27FC236}">
                <a16:creationId xmlns:a16="http://schemas.microsoft.com/office/drawing/2014/main" id="{AB9D0C25-1584-5647-A5B0-06D810B76A72}"/>
              </a:ext>
            </a:extLst>
          </p:cNvPr>
          <p:cNvSpPr>
            <a:spLocks noGrp="1"/>
          </p:cNvSpPr>
          <p:nvPr>
            <p:ph type="dt" sz="half" idx="10"/>
          </p:nvPr>
        </p:nvSpPr>
        <p:spPr/>
        <p:txBody>
          <a:bodyPr/>
          <a:lstStyle/>
          <a:p>
            <a:fld id="{050B3383-3321-4AA9-A619-2D3A49DE2C4B}" type="datetime1">
              <a:rPr lang="en-US" smtClean="0"/>
              <a:t>7/3/2025</a:t>
            </a:fld>
            <a:endParaRPr lang="en-US"/>
          </a:p>
        </p:txBody>
      </p:sp>
      <p:sp>
        <p:nvSpPr>
          <p:cNvPr id="5" name="Footer Placeholder 4">
            <a:extLst>
              <a:ext uri="{FF2B5EF4-FFF2-40B4-BE49-F238E27FC236}">
                <a16:creationId xmlns:a16="http://schemas.microsoft.com/office/drawing/2014/main" id="{45F669B2-6DF1-8648-89A8-B8B9F59066B6}"/>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4E552871-ACAE-6249-95A6-902BFFD927E4}"/>
              </a:ext>
            </a:extLst>
          </p:cNvPr>
          <p:cNvSpPr>
            <a:spLocks noGrp="1"/>
          </p:cNvSpPr>
          <p:nvPr>
            <p:ph type="sldNum" sz="quarter" idx="12"/>
          </p:nvPr>
        </p:nvSpPr>
        <p:spPr/>
        <p:txBody>
          <a:bodyPr/>
          <a:lstStyle/>
          <a:p>
            <a:r>
              <a:rPr lang="en-US"/>
              <a:t>Page </a:t>
            </a:r>
            <a:fld id="{5E63DF82-ECFB-0447-94C8-66F126FE0A61}" type="slidenum">
              <a:rPr lang="en-US" smtClean="0"/>
              <a:pPr/>
              <a:t>17</a:t>
            </a:fld>
            <a:endParaRPr lang="en-US"/>
          </a:p>
        </p:txBody>
      </p:sp>
    </p:spTree>
    <p:extLst>
      <p:ext uri="{BB962C8B-B14F-4D97-AF65-F5344CB8AC3E}">
        <p14:creationId xmlns:p14="http://schemas.microsoft.com/office/powerpoint/2010/main" val="382953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9002-C20E-9347-B812-AF81D14B1AC6}"/>
              </a:ext>
            </a:extLst>
          </p:cNvPr>
          <p:cNvSpPr>
            <a:spLocks noGrp="1"/>
          </p:cNvSpPr>
          <p:nvPr>
            <p:ph type="title"/>
          </p:nvPr>
        </p:nvSpPr>
        <p:spPr/>
        <p:txBody>
          <a:bodyPr/>
          <a:lstStyle/>
          <a:p>
            <a:r>
              <a:rPr lang="en-US" dirty="0"/>
              <a:t>Loanwords: Latin Words in ENH-German</a:t>
            </a:r>
          </a:p>
        </p:txBody>
      </p:sp>
      <p:sp>
        <p:nvSpPr>
          <p:cNvPr id="3" name="Content Placeholder 2">
            <a:extLst>
              <a:ext uri="{FF2B5EF4-FFF2-40B4-BE49-F238E27FC236}">
                <a16:creationId xmlns:a16="http://schemas.microsoft.com/office/drawing/2014/main" id="{10A28021-2A97-EB41-A2C1-0004AE8F0A8F}"/>
              </a:ext>
            </a:extLst>
          </p:cNvPr>
          <p:cNvSpPr>
            <a:spLocks noGrp="1"/>
          </p:cNvSpPr>
          <p:nvPr>
            <p:ph idx="1"/>
          </p:nvPr>
        </p:nvSpPr>
        <p:spPr/>
        <p:txBody>
          <a:bodyPr/>
          <a:lstStyle/>
          <a:p>
            <a:r>
              <a:rPr lang="en-US" sz="2400" dirty="0" err="1"/>
              <a:t>Wenn</a:t>
            </a:r>
            <a:r>
              <a:rPr lang="en-US" sz="2400" dirty="0"/>
              <a:t> die </a:t>
            </a:r>
            <a:r>
              <a:rPr lang="en-US" sz="2400" dirty="0" err="1"/>
              <a:t>pfaffen</a:t>
            </a:r>
            <a:r>
              <a:rPr lang="en-US" sz="2400" dirty="0"/>
              <a:t> das </a:t>
            </a:r>
            <a:r>
              <a:rPr lang="en-US" sz="2400" dirty="0">
                <a:solidFill>
                  <a:srgbClr val="C00000"/>
                </a:solidFill>
              </a:rPr>
              <a:t>requiem</a:t>
            </a:r>
            <a:r>
              <a:rPr lang="en-US" sz="2400" dirty="0"/>
              <a:t> </a:t>
            </a:r>
            <a:r>
              <a:rPr lang="en-US" sz="2400" dirty="0" err="1"/>
              <a:t>im</a:t>
            </a:r>
            <a:r>
              <a:rPr lang="en-US" sz="2400" dirty="0"/>
              <a:t> </a:t>
            </a:r>
            <a:r>
              <a:rPr lang="en-US" sz="2400" dirty="0" err="1"/>
              <a:t>kor</a:t>
            </a:r>
            <a:r>
              <a:rPr lang="en-US" sz="2400" dirty="0"/>
              <a:t> hand, so </a:t>
            </a:r>
            <a:r>
              <a:rPr lang="en-US" sz="2400" dirty="0" err="1"/>
              <a:t>sind</a:t>
            </a:r>
            <a:r>
              <a:rPr lang="en-US" sz="2400" dirty="0"/>
              <a:t> </a:t>
            </a:r>
            <a:r>
              <a:rPr lang="en-US" sz="2400" dirty="0" err="1"/>
              <a:t>gwärtig</a:t>
            </a:r>
            <a:r>
              <a:rPr lang="en-US" sz="2400" dirty="0"/>
              <a:t> des </a:t>
            </a:r>
            <a:r>
              <a:rPr lang="en-US" sz="2400" dirty="0" err="1">
                <a:solidFill>
                  <a:srgbClr val="C00000"/>
                </a:solidFill>
              </a:rPr>
              <a:t>gaudeamus</a:t>
            </a:r>
            <a:r>
              <a:rPr lang="en-US" sz="2400" dirty="0"/>
              <a:t> in der kuchen.</a:t>
            </a:r>
          </a:p>
          <a:p>
            <a:r>
              <a:rPr lang="en-US" dirty="0"/>
              <a:t>[</a:t>
            </a:r>
            <a:r>
              <a:rPr lang="en-US" dirty="0" err="1"/>
              <a:t>Gervasius</a:t>
            </a:r>
            <a:r>
              <a:rPr lang="en-US" dirty="0"/>
              <a:t> Schuler (Scholasticus) / Lenzburg an Heinrich Bullinger / Zürich, 16. </a:t>
            </a:r>
            <a:r>
              <a:rPr lang="en-US" dirty="0" err="1"/>
              <a:t>Februar</a:t>
            </a:r>
            <a:r>
              <a:rPr lang="en-US" dirty="0"/>
              <a:t> 1559]</a:t>
            </a:r>
            <a:endParaRPr lang="en-US" sz="1800" dirty="0"/>
          </a:p>
          <a:p>
            <a:endParaRPr lang="en-US" sz="2000" b="1">
              <a:solidFill>
                <a:srgbClr val="C00000"/>
              </a:solidFill>
            </a:endParaRPr>
          </a:p>
          <a:p>
            <a:r>
              <a:rPr lang="en-US" sz="2000" b="1">
                <a:solidFill>
                  <a:srgbClr val="C00000"/>
                </a:solidFill>
              </a:rPr>
              <a:t>ChatGPT</a:t>
            </a:r>
            <a:r>
              <a:rPr lang="en-US" sz="1800" b="1">
                <a:solidFill>
                  <a:srgbClr val="C00000"/>
                </a:solidFill>
              </a:rPr>
              <a:t>: </a:t>
            </a:r>
            <a:r>
              <a:rPr lang="en-US" sz="2000"/>
              <a:t>"</a:t>
            </a:r>
            <a:r>
              <a:rPr lang="en-US" sz="2000" dirty="0"/>
              <a:t>When the priests hold the </a:t>
            </a:r>
            <a:r>
              <a:rPr lang="en-US" sz="2000" b="1" dirty="0"/>
              <a:t>Requiem</a:t>
            </a:r>
            <a:r>
              <a:rPr lang="en-US" sz="2000" dirty="0"/>
              <a:t> (a mass for the dead) in the choir, the </a:t>
            </a:r>
            <a:r>
              <a:rPr lang="en-US" sz="2000" b="1" dirty="0" err="1"/>
              <a:t>Gaudeamus</a:t>
            </a:r>
            <a:r>
              <a:rPr lang="en-US" sz="2000" dirty="0"/>
              <a:t> (a celebration or joyful song) is already prepared in the kitchen.”</a:t>
            </a:r>
          </a:p>
          <a:p>
            <a:r>
              <a:rPr lang="en-US" sz="1800" dirty="0"/>
              <a:t>(Note: The phrase is a bit of a proverb or saying, implying a contrast between the solemnity of a religious service and the festivities or indulgence happening elsewhere, often behind the scenes.)</a:t>
            </a:r>
          </a:p>
        </p:txBody>
      </p:sp>
      <p:sp>
        <p:nvSpPr>
          <p:cNvPr id="4" name="Date Placeholder 3">
            <a:extLst>
              <a:ext uri="{FF2B5EF4-FFF2-40B4-BE49-F238E27FC236}">
                <a16:creationId xmlns:a16="http://schemas.microsoft.com/office/drawing/2014/main" id="{4C6D1979-BCFF-1744-A4B0-615EC6DE9364}"/>
              </a:ext>
            </a:extLst>
          </p:cNvPr>
          <p:cNvSpPr>
            <a:spLocks noGrp="1"/>
          </p:cNvSpPr>
          <p:nvPr>
            <p:ph type="dt" sz="half" idx="10"/>
          </p:nvPr>
        </p:nvSpPr>
        <p:spPr/>
        <p:txBody>
          <a:bodyPr/>
          <a:lstStyle/>
          <a:p>
            <a:fld id="{1E3AE4C3-FAC9-440C-A193-23C943C9B4EF}" type="datetime1">
              <a:rPr lang="en-US" smtClean="0"/>
              <a:t>7/3/2025</a:t>
            </a:fld>
            <a:endParaRPr lang="en-US"/>
          </a:p>
        </p:txBody>
      </p:sp>
      <p:sp>
        <p:nvSpPr>
          <p:cNvPr id="5" name="Footer Placeholder 4">
            <a:extLst>
              <a:ext uri="{FF2B5EF4-FFF2-40B4-BE49-F238E27FC236}">
                <a16:creationId xmlns:a16="http://schemas.microsoft.com/office/drawing/2014/main" id="{4D4AA186-72F2-A24A-8992-68A93558BCFC}"/>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2E9CDF25-B108-A349-8CA9-561DD18FFF22}"/>
              </a:ext>
            </a:extLst>
          </p:cNvPr>
          <p:cNvSpPr>
            <a:spLocks noGrp="1"/>
          </p:cNvSpPr>
          <p:nvPr>
            <p:ph type="sldNum" sz="quarter" idx="12"/>
          </p:nvPr>
        </p:nvSpPr>
        <p:spPr/>
        <p:txBody>
          <a:bodyPr/>
          <a:lstStyle/>
          <a:p>
            <a:r>
              <a:rPr lang="en-US"/>
              <a:t>Page </a:t>
            </a:r>
            <a:fld id="{5E63DF82-ECFB-0447-94C8-66F126FE0A61}" type="slidenum">
              <a:rPr lang="en-US" smtClean="0"/>
              <a:pPr/>
              <a:t>18</a:t>
            </a:fld>
            <a:endParaRPr lang="en-US"/>
          </a:p>
        </p:txBody>
      </p:sp>
    </p:spTree>
    <p:extLst>
      <p:ext uri="{BB962C8B-B14F-4D97-AF65-F5344CB8AC3E}">
        <p14:creationId xmlns:p14="http://schemas.microsoft.com/office/powerpoint/2010/main" val="74334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88B9-7888-2A4C-98B0-BDD9582400C9}"/>
              </a:ext>
            </a:extLst>
          </p:cNvPr>
          <p:cNvSpPr>
            <a:spLocks noGrp="1"/>
          </p:cNvSpPr>
          <p:nvPr>
            <p:ph type="title"/>
          </p:nvPr>
        </p:nvSpPr>
        <p:spPr/>
        <p:txBody>
          <a:bodyPr/>
          <a:lstStyle/>
          <a:p>
            <a:r>
              <a:rPr lang="en-US" dirty="0" err="1"/>
              <a:t>ChatGPT</a:t>
            </a:r>
            <a:r>
              <a:rPr lang="en-US" dirty="0"/>
              <a:t> Translation ENH-German </a:t>
            </a:r>
            <a:r>
              <a:rPr lang="en-US" dirty="0">
                <a:sym typeface="Wingdings" pitchFamily="2" charset="2"/>
              </a:rPr>
              <a:t> German</a:t>
            </a:r>
            <a:endParaRPr lang="en-US" dirty="0"/>
          </a:p>
        </p:txBody>
      </p:sp>
      <p:sp>
        <p:nvSpPr>
          <p:cNvPr id="4" name="Date Placeholder 3">
            <a:extLst>
              <a:ext uri="{FF2B5EF4-FFF2-40B4-BE49-F238E27FC236}">
                <a16:creationId xmlns:a16="http://schemas.microsoft.com/office/drawing/2014/main" id="{00F31382-83DD-BC47-9EEB-1E7E38087FDB}"/>
              </a:ext>
            </a:extLst>
          </p:cNvPr>
          <p:cNvSpPr>
            <a:spLocks noGrp="1"/>
          </p:cNvSpPr>
          <p:nvPr>
            <p:ph type="dt" sz="half" idx="10"/>
          </p:nvPr>
        </p:nvSpPr>
        <p:spPr/>
        <p:txBody>
          <a:bodyPr/>
          <a:lstStyle/>
          <a:p>
            <a:fld id="{86539EFD-F1E2-46F9-A640-56423D77E666}" type="datetime1">
              <a:rPr lang="en-US" smtClean="0"/>
              <a:t>7/3/2025</a:t>
            </a:fld>
            <a:endParaRPr lang="en-US"/>
          </a:p>
        </p:txBody>
      </p:sp>
      <p:sp>
        <p:nvSpPr>
          <p:cNvPr id="5" name="Footer Placeholder 4">
            <a:extLst>
              <a:ext uri="{FF2B5EF4-FFF2-40B4-BE49-F238E27FC236}">
                <a16:creationId xmlns:a16="http://schemas.microsoft.com/office/drawing/2014/main" id="{CD372B46-D76B-544B-919E-1A108DDC6A0F}"/>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8F196EA3-1949-AD40-A46E-06E171A3D0CB}"/>
              </a:ext>
            </a:extLst>
          </p:cNvPr>
          <p:cNvSpPr>
            <a:spLocks noGrp="1"/>
          </p:cNvSpPr>
          <p:nvPr>
            <p:ph type="sldNum" sz="quarter" idx="12"/>
          </p:nvPr>
        </p:nvSpPr>
        <p:spPr/>
        <p:txBody>
          <a:bodyPr/>
          <a:lstStyle/>
          <a:p>
            <a:r>
              <a:rPr lang="en-US"/>
              <a:t>Page </a:t>
            </a:r>
            <a:fld id="{5E63DF82-ECFB-0447-94C8-66F126FE0A61}" type="slidenum">
              <a:rPr lang="en-US" smtClean="0"/>
              <a:pPr/>
              <a:t>19</a:t>
            </a:fld>
            <a:endParaRPr lang="en-US"/>
          </a:p>
        </p:txBody>
      </p:sp>
      <p:pic>
        <p:nvPicPr>
          <p:cNvPr id="8" name="Picture 7">
            <a:extLst>
              <a:ext uri="{FF2B5EF4-FFF2-40B4-BE49-F238E27FC236}">
                <a16:creationId xmlns:a16="http://schemas.microsoft.com/office/drawing/2014/main" id="{1B5FC6F9-4371-3C49-815B-410457F4CDE4}"/>
              </a:ext>
            </a:extLst>
          </p:cNvPr>
          <p:cNvPicPr>
            <a:picLocks noChangeAspect="1"/>
          </p:cNvPicPr>
          <p:nvPr/>
        </p:nvPicPr>
        <p:blipFill>
          <a:blip r:embed="rId2"/>
          <a:stretch>
            <a:fillRect/>
          </a:stretch>
        </p:blipFill>
        <p:spPr>
          <a:xfrm>
            <a:off x="395536" y="1844824"/>
            <a:ext cx="8172400" cy="4065769"/>
          </a:xfrm>
          <a:prstGeom prst="rect">
            <a:avLst/>
          </a:prstGeom>
        </p:spPr>
      </p:pic>
      <p:sp>
        <p:nvSpPr>
          <p:cNvPr id="9" name="TextBox 8">
            <a:extLst>
              <a:ext uri="{FF2B5EF4-FFF2-40B4-BE49-F238E27FC236}">
                <a16:creationId xmlns:a16="http://schemas.microsoft.com/office/drawing/2014/main" id="{1A897F10-C65E-4348-96D9-0311D9E2A17D}"/>
              </a:ext>
            </a:extLst>
          </p:cNvPr>
          <p:cNvSpPr txBox="1"/>
          <p:nvPr/>
        </p:nvSpPr>
        <p:spPr>
          <a:xfrm>
            <a:off x="539552" y="6070543"/>
            <a:ext cx="6984181" cy="276999"/>
          </a:xfrm>
          <a:prstGeom prst="rect">
            <a:avLst/>
          </a:prstGeom>
          <a:noFill/>
        </p:spPr>
        <p:txBody>
          <a:bodyPr wrap="square" rtlCol="0">
            <a:spAutoFit/>
          </a:bodyPr>
          <a:lstStyle/>
          <a:p>
            <a:r>
              <a:rPr lang="en-US" sz="1200" dirty="0"/>
              <a:t>Heinrich Bullinger an Oswald </a:t>
            </a:r>
            <a:r>
              <a:rPr lang="en-US" sz="1200" dirty="0" err="1"/>
              <a:t>Myconius</a:t>
            </a:r>
            <a:r>
              <a:rPr lang="en-US" sz="1200" dirty="0"/>
              <a:t>, 4. November 1550</a:t>
            </a:r>
          </a:p>
        </p:txBody>
      </p:sp>
    </p:spTree>
    <p:extLst>
      <p:ext uri="{BB962C8B-B14F-4D97-AF65-F5344CB8AC3E}">
        <p14:creationId xmlns:p14="http://schemas.microsoft.com/office/powerpoint/2010/main" val="2610265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9FD1-3D61-4F4B-9172-F0BB71793EA0}"/>
              </a:ext>
            </a:extLst>
          </p:cNvPr>
          <p:cNvSpPr>
            <a:spLocks noGrp="1"/>
          </p:cNvSpPr>
          <p:nvPr>
            <p:ph type="title"/>
          </p:nvPr>
        </p:nvSpPr>
        <p:spPr>
          <a:xfrm>
            <a:off x="900113" y="1268413"/>
            <a:ext cx="7343775" cy="720427"/>
          </a:xfrm>
        </p:spPr>
        <p:txBody>
          <a:bodyPr/>
          <a:lstStyle/>
          <a:p>
            <a:r>
              <a:rPr lang="en-US" dirty="0"/>
              <a:t>Politics / News </a:t>
            </a:r>
            <a:br>
              <a:rPr lang="en-US" dirty="0"/>
            </a:br>
            <a:r>
              <a:rPr lang="en-US" sz="1800" dirty="0"/>
              <a:t>Johannes Haller (Bern) to Bullinger; May 28, 1551</a:t>
            </a:r>
            <a:br>
              <a:rPr lang="en-US" dirty="0"/>
            </a:br>
            <a:endParaRPr lang="en-US" dirty="0"/>
          </a:p>
        </p:txBody>
      </p:sp>
      <p:sp>
        <p:nvSpPr>
          <p:cNvPr id="3" name="Content Placeholder 2">
            <a:extLst>
              <a:ext uri="{FF2B5EF4-FFF2-40B4-BE49-F238E27FC236}">
                <a16:creationId xmlns:a16="http://schemas.microsoft.com/office/drawing/2014/main" id="{4D3C500F-5246-9448-9A9F-D496A733C979}"/>
              </a:ext>
            </a:extLst>
          </p:cNvPr>
          <p:cNvSpPr>
            <a:spLocks noGrp="1"/>
          </p:cNvSpPr>
          <p:nvPr>
            <p:ph idx="1"/>
          </p:nvPr>
        </p:nvSpPr>
        <p:spPr/>
        <p:txBody>
          <a:bodyPr/>
          <a:lstStyle/>
          <a:p>
            <a:r>
              <a:rPr lang="en-US" dirty="0" err="1"/>
              <a:t>Haec</a:t>
            </a:r>
            <a:r>
              <a:rPr lang="en-US" dirty="0"/>
              <a:t> ex Augusta. Item das die </a:t>
            </a:r>
            <a:r>
              <a:rPr lang="en-US" dirty="0" err="1"/>
              <a:t>bottschafft</a:t>
            </a:r>
            <a:r>
              <a:rPr lang="en-US" dirty="0"/>
              <a:t> </a:t>
            </a:r>
            <a:r>
              <a:rPr lang="en-US" dirty="0" err="1"/>
              <a:t>uß</a:t>
            </a:r>
            <a:r>
              <a:rPr lang="en-US" dirty="0"/>
              <a:t> </a:t>
            </a:r>
            <a:r>
              <a:rPr lang="en-US" dirty="0" err="1"/>
              <a:t>Schweden</a:t>
            </a:r>
            <a:r>
              <a:rPr lang="en-US" dirty="0"/>
              <a:t> </a:t>
            </a:r>
            <a:r>
              <a:rPr lang="en-US" dirty="0" err="1"/>
              <a:t>noch</a:t>
            </a:r>
            <a:r>
              <a:rPr lang="en-US" dirty="0"/>
              <a:t> </a:t>
            </a:r>
            <a:r>
              <a:rPr lang="en-US" dirty="0" err="1"/>
              <a:t>ligg</a:t>
            </a:r>
            <a:r>
              <a:rPr lang="en-US" dirty="0"/>
              <a:t> und </a:t>
            </a:r>
            <a:r>
              <a:rPr lang="en-US" dirty="0" err="1"/>
              <a:t>antwort</a:t>
            </a:r>
            <a:r>
              <a:rPr lang="en-US" dirty="0"/>
              <a:t> </a:t>
            </a:r>
            <a:r>
              <a:rPr lang="en-US" dirty="0" err="1"/>
              <a:t>warte</a:t>
            </a:r>
            <a:r>
              <a:rPr lang="en-US" dirty="0"/>
              <a:t>. Hertzog Christoff </a:t>
            </a:r>
            <a:r>
              <a:rPr lang="en-US" dirty="0" err="1"/>
              <a:t>ist</a:t>
            </a:r>
            <a:r>
              <a:rPr lang="en-US" dirty="0"/>
              <a:t> </a:t>
            </a:r>
            <a:r>
              <a:rPr lang="en-US" dirty="0" err="1"/>
              <a:t>verritten</a:t>
            </a:r>
            <a:r>
              <a:rPr lang="en-US" dirty="0"/>
              <a:t>. </a:t>
            </a:r>
            <a:r>
              <a:rPr lang="en-US" dirty="0" err="1"/>
              <a:t>Hiezwüschend</a:t>
            </a:r>
            <a:r>
              <a:rPr lang="en-US" dirty="0"/>
              <a:t> </a:t>
            </a:r>
            <a:r>
              <a:rPr lang="en-US" dirty="0" err="1"/>
              <a:t>schript</a:t>
            </a:r>
            <a:r>
              <a:rPr lang="en-US" dirty="0"/>
              <a:t> Dietrich Marcell </a:t>
            </a:r>
            <a:r>
              <a:rPr lang="en-US" dirty="0" err="1"/>
              <a:t>dem</a:t>
            </a:r>
            <a:r>
              <a:rPr lang="en-US" dirty="0"/>
              <a:t> </a:t>
            </a:r>
            <a:r>
              <a:rPr lang="en-US" dirty="0" err="1"/>
              <a:t>Musculo</a:t>
            </a:r>
            <a:r>
              <a:rPr lang="en-US" dirty="0"/>
              <a:t>, der </a:t>
            </a:r>
            <a:r>
              <a:rPr lang="en-US" dirty="0" err="1"/>
              <a:t>printz</a:t>
            </a:r>
            <a:r>
              <a:rPr lang="en-US" dirty="0"/>
              <a:t> </a:t>
            </a:r>
            <a:r>
              <a:rPr lang="en-US" dirty="0" err="1"/>
              <a:t>sye</a:t>
            </a:r>
            <a:r>
              <a:rPr lang="en-US" dirty="0"/>
              <a:t> </a:t>
            </a:r>
            <a:r>
              <a:rPr lang="en-US" dirty="0" err="1"/>
              <a:t>zu</a:t>
            </a:r>
            <a:r>
              <a:rPr lang="en-US" dirty="0"/>
              <a:t>ͦ </a:t>
            </a:r>
            <a:r>
              <a:rPr lang="en-US" dirty="0" err="1"/>
              <a:t>Ausgpurg</a:t>
            </a:r>
            <a:r>
              <a:rPr lang="en-US" dirty="0"/>
              <a:t> </a:t>
            </a:r>
            <a:r>
              <a:rPr lang="en-US" dirty="0" err="1"/>
              <a:t>schon</a:t>
            </a:r>
            <a:r>
              <a:rPr lang="en-US" dirty="0"/>
              <a:t> </a:t>
            </a:r>
            <a:r>
              <a:rPr lang="en-US" dirty="0" err="1"/>
              <a:t>verritten</a:t>
            </a:r>
            <a:r>
              <a:rPr lang="en-US" dirty="0"/>
              <a:t>. </a:t>
            </a:r>
          </a:p>
          <a:p>
            <a:r>
              <a:rPr lang="en-US" dirty="0" err="1"/>
              <a:t>Gester</a:t>
            </a:r>
            <a:r>
              <a:rPr lang="en-US" dirty="0"/>
              <a:t> </a:t>
            </a:r>
            <a:r>
              <a:rPr lang="en-US" dirty="0" err="1"/>
              <a:t>sind</a:t>
            </a:r>
            <a:r>
              <a:rPr lang="en-US" dirty="0"/>
              <a:t> </a:t>
            </a:r>
            <a:r>
              <a:rPr lang="en-US" dirty="0" err="1"/>
              <a:t>kaufflüth</a:t>
            </a:r>
            <a:r>
              <a:rPr lang="en-US" dirty="0"/>
              <a:t> von </a:t>
            </a:r>
            <a:r>
              <a:rPr lang="en-US" dirty="0" err="1"/>
              <a:t>Augspurg</a:t>
            </a:r>
            <a:r>
              <a:rPr lang="en-US" dirty="0"/>
              <a:t> </a:t>
            </a:r>
            <a:r>
              <a:rPr lang="en-US" dirty="0" err="1"/>
              <a:t>hie</a:t>
            </a:r>
            <a:r>
              <a:rPr lang="en-US" dirty="0"/>
              <a:t> </a:t>
            </a:r>
            <a:r>
              <a:rPr lang="en-US" dirty="0" err="1"/>
              <a:t>glegen</a:t>
            </a:r>
            <a:r>
              <a:rPr lang="en-US" dirty="0"/>
              <a:t>, </a:t>
            </a:r>
            <a:r>
              <a:rPr lang="en-US" dirty="0" err="1"/>
              <a:t>kömmend</a:t>
            </a:r>
            <a:r>
              <a:rPr lang="en-US" dirty="0"/>
              <a:t> von Lyon, </a:t>
            </a:r>
            <a:r>
              <a:rPr lang="en-US" dirty="0" err="1"/>
              <a:t>sagend</a:t>
            </a:r>
            <a:r>
              <a:rPr lang="en-US" dirty="0"/>
              <a:t>, </a:t>
            </a:r>
            <a:r>
              <a:rPr lang="en-US" dirty="0" err="1"/>
              <a:t>es</a:t>
            </a:r>
            <a:r>
              <a:rPr lang="en-US" dirty="0"/>
              <a:t> </a:t>
            </a:r>
            <a:r>
              <a:rPr lang="en-US" dirty="0" err="1"/>
              <a:t>sye</a:t>
            </a:r>
            <a:r>
              <a:rPr lang="en-US" dirty="0"/>
              <a:t> </a:t>
            </a:r>
            <a:r>
              <a:rPr lang="en-US" dirty="0" err="1"/>
              <a:t>frid</a:t>
            </a:r>
            <a:r>
              <a:rPr lang="en-US" dirty="0"/>
              <a:t> </a:t>
            </a:r>
            <a:r>
              <a:rPr lang="en-US" dirty="0" err="1"/>
              <a:t>zwüschend</a:t>
            </a:r>
            <a:r>
              <a:rPr lang="en-US" dirty="0"/>
              <a:t> </a:t>
            </a:r>
            <a:r>
              <a:rPr lang="en-US" dirty="0" err="1"/>
              <a:t>dem</a:t>
            </a:r>
            <a:r>
              <a:rPr lang="en-US" dirty="0"/>
              <a:t> </a:t>
            </a:r>
            <a:r>
              <a:rPr lang="en-US" dirty="0" err="1"/>
              <a:t>bapst</a:t>
            </a:r>
            <a:r>
              <a:rPr lang="en-US" dirty="0"/>
              <a:t> und </a:t>
            </a:r>
            <a:r>
              <a:rPr lang="en-US" dirty="0" err="1"/>
              <a:t>dem</a:t>
            </a:r>
            <a:r>
              <a:rPr lang="en-US" dirty="0"/>
              <a:t> </a:t>
            </a:r>
            <a:r>
              <a:rPr lang="en-US" dirty="0" err="1"/>
              <a:t>küng</a:t>
            </a:r>
            <a:r>
              <a:rPr lang="en-US" dirty="0"/>
              <a:t> von </a:t>
            </a:r>
            <a:r>
              <a:rPr lang="en-US" dirty="0" err="1"/>
              <a:t>Franckrych</a:t>
            </a:r>
            <a:r>
              <a:rPr lang="en-US" dirty="0"/>
              <a:t>;</a:t>
            </a:r>
          </a:p>
          <a:p>
            <a:endParaRPr lang="en-US" dirty="0"/>
          </a:p>
          <a:p>
            <a:r>
              <a:rPr lang="en-US" b="1" dirty="0">
                <a:solidFill>
                  <a:srgbClr val="C00000"/>
                </a:solidFill>
              </a:rPr>
              <a:t>ChatGPT</a:t>
            </a:r>
            <a:r>
              <a:rPr lang="en-US"/>
              <a:t>: “This </a:t>
            </a:r>
            <a:r>
              <a:rPr lang="en-US" dirty="0"/>
              <a:t>is from Augsburg. Likewise, the message from Sweden is still pending, and a response is awaited. Duke Christoph has ridden away. Meanwhile, Dietrich Marcell writes to Musculus that the prince has already ridden to Augsburg.</a:t>
            </a:r>
          </a:p>
          <a:p>
            <a:r>
              <a:rPr lang="en-US" dirty="0"/>
              <a:t>Yesterday, merchants from Augsburg were here, coming from Lyon, saying that peace has been made between the Pope and the King of </a:t>
            </a:r>
            <a:r>
              <a:rPr lang="en-US"/>
              <a:t>France.”</a:t>
            </a:r>
            <a:endParaRPr lang="en-US" dirty="0"/>
          </a:p>
          <a:p>
            <a:endParaRPr lang="en-US" dirty="0"/>
          </a:p>
        </p:txBody>
      </p:sp>
      <p:sp>
        <p:nvSpPr>
          <p:cNvPr id="4" name="Date Placeholder 3">
            <a:extLst>
              <a:ext uri="{FF2B5EF4-FFF2-40B4-BE49-F238E27FC236}">
                <a16:creationId xmlns:a16="http://schemas.microsoft.com/office/drawing/2014/main" id="{1C7229B5-0950-E749-9CD2-F68BBC347997}"/>
              </a:ext>
            </a:extLst>
          </p:cNvPr>
          <p:cNvSpPr>
            <a:spLocks noGrp="1"/>
          </p:cNvSpPr>
          <p:nvPr>
            <p:ph type="dt" sz="half" idx="10"/>
          </p:nvPr>
        </p:nvSpPr>
        <p:spPr/>
        <p:txBody>
          <a:bodyPr/>
          <a:lstStyle/>
          <a:p>
            <a:fld id="{6EBA4A28-7C62-4EAE-A8AC-34692DF90B22}" type="datetime1">
              <a:rPr lang="en-US" smtClean="0"/>
              <a:t>7/3/2025</a:t>
            </a:fld>
            <a:endParaRPr lang="en-US"/>
          </a:p>
        </p:txBody>
      </p:sp>
      <p:sp>
        <p:nvSpPr>
          <p:cNvPr id="5" name="Footer Placeholder 4">
            <a:extLst>
              <a:ext uri="{FF2B5EF4-FFF2-40B4-BE49-F238E27FC236}">
                <a16:creationId xmlns:a16="http://schemas.microsoft.com/office/drawing/2014/main" id="{841E0C4F-B898-1049-82D9-028D0B811B6B}"/>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F6D2E92A-C1EF-A74B-8302-6017278C3BB4}"/>
              </a:ext>
            </a:extLst>
          </p:cNvPr>
          <p:cNvSpPr>
            <a:spLocks noGrp="1"/>
          </p:cNvSpPr>
          <p:nvPr>
            <p:ph type="sldNum" sz="quarter" idx="12"/>
          </p:nvPr>
        </p:nvSpPr>
        <p:spPr/>
        <p:txBody>
          <a:bodyPr/>
          <a:lstStyle/>
          <a:p>
            <a:r>
              <a:rPr lang="en-US"/>
              <a:t>Page </a:t>
            </a:r>
            <a:fld id="{5E63DF82-ECFB-0447-94C8-66F126FE0A61}" type="slidenum">
              <a:rPr lang="en-US" smtClean="0"/>
              <a:pPr/>
              <a:t>2</a:t>
            </a:fld>
            <a:endParaRPr lang="en-US"/>
          </a:p>
        </p:txBody>
      </p:sp>
    </p:spTree>
    <p:extLst>
      <p:ext uri="{BB962C8B-B14F-4D97-AF65-F5344CB8AC3E}">
        <p14:creationId xmlns:p14="http://schemas.microsoft.com/office/powerpoint/2010/main" val="121477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5FC6F9-4371-3C49-815B-410457F4CDE4}"/>
              </a:ext>
            </a:extLst>
          </p:cNvPr>
          <p:cNvPicPr>
            <a:picLocks noChangeAspect="1"/>
          </p:cNvPicPr>
          <p:nvPr/>
        </p:nvPicPr>
        <p:blipFill>
          <a:blip r:embed="rId3"/>
          <a:stretch>
            <a:fillRect/>
          </a:stretch>
        </p:blipFill>
        <p:spPr>
          <a:xfrm>
            <a:off x="179512" y="44624"/>
            <a:ext cx="6513287" cy="3240360"/>
          </a:xfrm>
          <a:prstGeom prst="rect">
            <a:avLst/>
          </a:prstGeom>
        </p:spPr>
      </p:pic>
      <p:sp>
        <p:nvSpPr>
          <p:cNvPr id="9" name="Content Placeholder 2">
            <a:extLst>
              <a:ext uri="{FF2B5EF4-FFF2-40B4-BE49-F238E27FC236}">
                <a16:creationId xmlns:a16="http://schemas.microsoft.com/office/drawing/2014/main" id="{EB2AF68D-97F8-654A-AF71-EEE8AC1E7F9D}"/>
              </a:ext>
            </a:extLst>
          </p:cNvPr>
          <p:cNvSpPr>
            <a:spLocks noGrp="1"/>
          </p:cNvSpPr>
          <p:nvPr>
            <p:ph idx="1"/>
          </p:nvPr>
        </p:nvSpPr>
        <p:spPr>
          <a:xfrm>
            <a:off x="1187624" y="2348880"/>
            <a:ext cx="7343775" cy="3887787"/>
          </a:xfrm>
          <a:solidFill>
            <a:schemeClr val="bg1"/>
          </a:solidFill>
          <a:ln w="19050">
            <a:solidFill>
              <a:srgbClr val="002060"/>
            </a:solidFill>
          </a:ln>
        </p:spPr>
        <p:txBody>
          <a:bodyPr>
            <a:normAutofit/>
          </a:bodyPr>
          <a:lstStyle/>
          <a:p>
            <a:pPr marL="0" indent="0">
              <a:buNone/>
            </a:pPr>
            <a:r>
              <a:rPr lang="en-US" dirty="0"/>
              <a:t>Dear Sir,</a:t>
            </a:r>
          </a:p>
          <a:p>
            <a:pPr marL="0" indent="0">
              <a:buNone/>
            </a:pPr>
            <a:r>
              <a:rPr lang="en-US" dirty="0"/>
              <a:t>I have been waiting for a long time to see the documents I sent about Polish, Italian, and English affairs, my dear </a:t>
            </a:r>
            <a:r>
              <a:rPr lang="en-US" dirty="0" err="1"/>
              <a:t>Myconius</a:t>
            </a:r>
            <a:r>
              <a:rPr lang="en-US" dirty="0"/>
              <a:t>, but I have not yet seen anything. </a:t>
            </a:r>
          </a:p>
          <a:p>
            <a:pPr marL="0" indent="0">
              <a:buNone/>
            </a:pPr>
            <a:r>
              <a:rPr lang="en-US" dirty="0"/>
              <a:t>Perhaps you entrusted them to a person of bad faith to bring them to me, or perhaps you have not yet found a convenient notary. I am waiting for letters from Augsburg, Italy, and England every day. Mr. </a:t>
            </a:r>
            <a:r>
              <a:rPr lang="en-US" dirty="0" err="1"/>
              <a:t>Vadian</a:t>
            </a:r>
            <a:r>
              <a:rPr lang="en-US" dirty="0"/>
              <a:t> wrote to me yesterday as follows: </a:t>
            </a:r>
            <a:r>
              <a:rPr lang="en-US" dirty="0">
                <a:solidFill>
                  <a:srgbClr val="C00000"/>
                </a:solidFill>
              </a:rPr>
              <a:t>"On October 25, an honorable man arrived from Augsburg who reports that nothing has been decided at the Reichstag concerning imperial affairs or religion, and that the princes are not coming, and those who do come are going back. They say that the Reichstag will be postponed until spring. At the same time, His Imperial Majesty is ill and burdened with many illnesses, and the doctors are very surprised that he has lived so long, etc. …</a:t>
            </a:r>
          </a:p>
        </p:txBody>
      </p:sp>
      <p:sp>
        <p:nvSpPr>
          <p:cNvPr id="4" name="Date Placeholder 3">
            <a:extLst>
              <a:ext uri="{FF2B5EF4-FFF2-40B4-BE49-F238E27FC236}">
                <a16:creationId xmlns:a16="http://schemas.microsoft.com/office/drawing/2014/main" id="{00F31382-83DD-BC47-9EEB-1E7E38087FDB}"/>
              </a:ext>
            </a:extLst>
          </p:cNvPr>
          <p:cNvSpPr>
            <a:spLocks noGrp="1"/>
          </p:cNvSpPr>
          <p:nvPr>
            <p:ph type="dt" sz="half" idx="10"/>
          </p:nvPr>
        </p:nvSpPr>
        <p:spPr/>
        <p:txBody>
          <a:bodyPr/>
          <a:lstStyle/>
          <a:p>
            <a:fld id="{772BD510-197C-40FE-BA47-BE3032DD4031}" type="datetime1">
              <a:rPr lang="en-US" smtClean="0"/>
              <a:t>7/3/2025</a:t>
            </a:fld>
            <a:endParaRPr lang="en-US"/>
          </a:p>
        </p:txBody>
      </p:sp>
      <p:sp>
        <p:nvSpPr>
          <p:cNvPr id="5" name="Footer Placeholder 4">
            <a:extLst>
              <a:ext uri="{FF2B5EF4-FFF2-40B4-BE49-F238E27FC236}">
                <a16:creationId xmlns:a16="http://schemas.microsoft.com/office/drawing/2014/main" id="{CD372B46-D76B-544B-919E-1A108DDC6A0F}"/>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8F196EA3-1949-AD40-A46E-06E171A3D0CB}"/>
              </a:ext>
            </a:extLst>
          </p:cNvPr>
          <p:cNvSpPr>
            <a:spLocks noGrp="1"/>
          </p:cNvSpPr>
          <p:nvPr>
            <p:ph type="sldNum" sz="quarter" idx="12"/>
          </p:nvPr>
        </p:nvSpPr>
        <p:spPr/>
        <p:txBody>
          <a:bodyPr/>
          <a:lstStyle/>
          <a:p>
            <a:r>
              <a:rPr lang="en-US"/>
              <a:t>Page </a:t>
            </a:r>
            <a:fld id="{5E63DF82-ECFB-0447-94C8-66F126FE0A61}" type="slidenum">
              <a:rPr lang="en-US" smtClean="0"/>
              <a:pPr/>
              <a:t>20</a:t>
            </a:fld>
            <a:endParaRPr lang="en-US"/>
          </a:p>
        </p:txBody>
      </p:sp>
    </p:spTree>
    <p:extLst>
      <p:ext uri="{BB962C8B-B14F-4D97-AF65-F5344CB8AC3E}">
        <p14:creationId xmlns:p14="http://schemas.microsoft.com/office/powerpoint/2010/main" val="382720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BFFB6-A1B5-3048-B792-16B7C9B50D98}"/>
              </a:ext>
            </a:extLst>
          </p:cNvPr>
          <p:cNvSpPr>
            <a:spLocks noGrp="1"/>
          </p:cNvSpPr>
          <p:nvPr>
            <p:ph type="title"/>
          </p:nvPr>
        </p:nvSpPr>
        <p:spPr/>
        <p:txBody>
          <a:bodyPr/>
          <a:lstStyle/>
          <a:p>
            <a:r>
              <a:rPr lang="en-US" dirty="0"/>
              <a:t>MT Latin – English / German (LREC 2024)</a:t>
            </a:r>
          </a:p>
        </p:txBody>
      </p:sp>
      <p:sp>
        <p:nvSpPr>
          <p:cNvPr id="4" name="Date Placeholder 3">
            <a:extLst>
              <a:ext uri="{FF2B5EF4-FFF2-40B4-BE49-F238E27FC236}">
                <a16:creationId xmlns:a16="http://schemas.microsoft.com/office/drawing/2014/main" id="{A5D38C28-03DF-DA4E-9933-99B50C9141B4}"/>
              </a:ext>
            </a:extLst>
          </p:cNvPr>
          <p:cNvSpPr>
            <a:spLocks noGrp="1"/>
          </p:cNvSpPr>
          <p:nvPr>
            <p:ph type="dt" sz="half" idx="10"/>
          </p:nvPr>
        </p:nvSpPr>
        <p:spPr/>
        <p:txBody>
          <a:bodyPr/>
          <a:lstStyle/>
          <a:p>
            <a:fld id="{012CC3F7-EEF3-48C7-A756-72737AF6C217}" type="datetime1">
              <a:rPr lang="en-US" smtClean="0"/>
              <a:t>7/3/2025</a:t>
            </a:fld>
            <a:endParaRPr lang="en-US"/>
          </a:p>
        </p:txBody>
      </p:sp>
      <p:sp>
        <p:nvSpPr>
          <p:cNvPr id="5" name="Footer Placeholder 4">
            <a:extLst>
              <a:ext uri="{FF2B5EF4-FFF2-40B4-BE49-F238E27FC236}">
                <a16:creationId xmlns:a16="http://schemas.microsoft.com/office/drawing/2014/main" id="{FFF8F625-37C0-064D-A300-4857020F2255}"/>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7A155D92-B043-754E-B44D-BF76A229E26F}"/>
              </a:ext>
            </a:extLst>
          </p:cNvPr>
          <p:cNvSpPr>
            <a:spLocks noGrp="1"/>
          </p:cNvSpPr>
          <p:nvPr>
            <p:ph type="sldNum" sz="quarter" idx="12"/>
          </p:nvPr>
        </p:nvSpPr>
        <p:spPr/>
        <p:txBody>
          <a:bodyPr/>
          <a:lstStyle/>
          <a:p>
            <a:r>
              <a:rPr lang="en-US"/>
              <a:t>Page </a:t>
            </a:r>
            <a:fld id="{5E63DF82-ECFB-0447-94C8-66F126FE0A61}" type="slidenum">
              <a:rPr lang="en-US" smtClean="0"/>
              <a:pPr/>
              <a:t>21</a:t>
            </a:fld>
            <a:endParaRPr lang="en-US"/>
          </a:p>
        </p:txBody>
      </p:sp>
      <p:pic>
        <p:nvPicPr>
          <p:cNvPr id="8" name="Picture 7">
            <a:extLst>
              <a:ext uri="{FF2B5EF4-FFF2-40B4-BE49-F238E27FC236}">
                <a16:creationId xmlns:a16="http://schemas.microsoft.com/office/drawing/2014/main" id="{EED0C6C9-3415-1C4F-86B6-3FB9588B3BBE}"/>
              </a:ext>
            </a:extLst>
          </p:cNvPr>
          <p:cNvPicPr>
            <a:picLocks noChangeAspect="1"/>
          </p:cNvPicPr>
          <p:nvPr/>
        </p:nvPicPr>
        <p:blipFill>
          <a:blip r:embed="rId3" cstate="screen">
            <a:extLst>
              <a:ext uri="{28A0092B-C50C-407E-A947-70E740481C1C}">
                <a14:useLocalDpi xmlns:a14="http://schemas.microsoft.com/office/drawing/2010/main"/>
              </a:ext>
            </a:extLst>
          </a:blip>
          <a:srcRect t="80680"/>
          <a:stretch/>
        </p:blipFill>
        <p:spPr>
          <a:xfrm>
            <a:off x="294605" y="3588351"/>
            <a:ext cx="8597875" cy="502204"/>
          </a:xfrm>
          <a:prstGeom prst="rect">
            <a:avLst/>
          </a:prstGeom>
        </p:spPr>
      </p:pic>
      <p:pic>
        <p:nvPicPr>
          <p:cNvPr id="3" name="Picture 2">
            <a:extLst>
              <a:ext uri="{FF2B5EF4-FFF2-40B4-BE49-F238E27FC236}">
                <a16:creationId xmlns:a16="http://schemas.microsoft.com/office/drawing/2014/main" id="{A72AC7AF-1F3B-795B-ABB1-E7527C0B73A6}"/>
              </a:ext>
            </a:extLst>
          </p:cNvPr>
          <p:cNvPicPr>
            <a:picLocks noChangeAspect="1"/>
          </p:cNvPicPr>
          <p:nvPr/>
        </p:nvPicPr>
        <p:blipFill>
          <a:blip r:embed="rId3" cstate="screen">
            <a:extLst>
              <a:ext uri="{28A0092B-C50C-407E-A947-70E740481C1C}">
                <a14:useLocalDpi xmlns:a14="http://schemas.microsoft.com/office/drawing/2010/main"/>
              </a:ext>
            </a:extLst>
          </a:blip>
          <a:srcRect l="9869" r="8238" b="61232"/>
          <a:stretch/>
        </p:blipFill>
        <p:spPr>
          <a:xfrm>
            <a:off x="324321" y="2182103"/>
            <a:ext cx="8712175" cy="1246897"/>
          </a:xfrm>
          <a:prstGeom prst="rect">
            <a:avLst/>
          </a:prstGeom>
        </p:spPr>
      </p:pic>
      <p:sp>
        <p:nvSpPr>
          <p:cNvPr id="7" name="TextBox 6">
            <a:extLst>
              <a:ext uri="{FF2B5EF4-FFF2-40B4-BE49-F238E27FC236}">
                <a16:creationId xmlns:a16="http://schemas.microsoft.com/office/drawing/2014/main" id="{DE5E8601-ACA1-8835-705A-CD5470B36C25}"/>
              </a:ext>
            </a:extLst>
          </p:cNvPr>
          <p:cNvSpPr txBox="1"/>
          <p:nvPr/>
        </p:nvSpPr>
        <p:spPr>
          <a:xfrm>
            <a:off x="324321" y="4581128"/>
            <a:ext cx="8496151" cy="646331"/>
          </a:xfrm>
          <a:prstGeom prst="rect">
            <a:avLst/>
          </a:prstGeom>
          <a:noFill/>
        </p:spPr>
        <p:txBody>
          <a:bodyPr wrap="square" rtlCol="0">
            <a:spAutoFit/>
          </a:bodyPr>
          <a:lstStyle/>
          <a:p>
            <a:r>
              <a:rPr lang="de-DE" sz="1800"/>
              <a:t>Note: An improvement of about 2 BLEU points will likely get your paper published.</a:t>
            </a:r>
          </a:p>
          <a:p>
            <a:r>
              <a:rPr lang="de-DE" sz="1800"/>
              <a:t>GPT-4 outperforms Google Translate by a multiple of that!</a:t>
            </a:r>
            <a:endParaRPr lang="en-GB" sz="1800"/>
          </a:p>
        </p:txBody>
      </p:sp>
    </p:spTree>
    <p:extLst>
      <p:ext uri="{BB962C8B-B14F-4D97-AF65-F5344CB8AC3E}">
        <p14:creationId xmlns:p14="http://schemas.microsoft.com/office/powerpoint/2010/main" val="32811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2ACC-848E-0A4E-9213-74E4918DE02D}"/>
              </a:ext>
            </a:extLst>
          </p:cNvPr>
          <p:cNvSpPr>
            <a:spLocks noGrp="1"/>
          </p:cNvSpPr>
          <p:nvPr>
            <p:ph type="title"/>
          </p:nvPr>
        </p:nvSpPr>
        <p:spPr/>
        <p:txBody>
          <a:bodyPr/>
          <a:lstStyle/>
          <a:p>
            <a:r>
              <a:rPr lang="en-US" dirty="0"/>
              <a:t>MT ENH-German </a:t>
            </a:r>
            <a:r>
              <a:rPr lang="en-US" dirty="0">
                <a:sym typeface="Wingdings" pitchFamily="2" charset="2"/>
              </a:rPr>
              <a:t> German (KONVENS 2024)</a:t>
            </a:r>
            <a:endParaRPr lang="en-US" dirty="0"/>
          </a:p>
        </p:txBody>
      </p:sp>
      <p:sp>
        <p:nvSpPr>
          <p:cNvPr id="4" name="Date Placeholder 3">
            <a:extLst>
              <a:ext uri="{FF2B5EF4-FFF2-40B4-BE49-F238E27FC236}">
                <a16:creationId xmlns:a16="http://schemas.microsoft.com/office/drawing/2014/main" id="{05C0607A-AFF4-DF46-8187-C312BB8ADB0A}"/>
              </a:ext>
            </a:extLst>
          </p:cNvPr>
          <p:cNvSpPr>
            <a:spLocks noGrp="1"/>
          </p:cNvSpPr>
          <p:nvPr>
            <p:ph type="dt" sz="half" idx="10"/>
          </p:nvPr>
        </p:nvSpPr>
        <p:spPr/>
        <p:txBody>
          <a:bodyPr/>
          <a:lstStyle/>
          <a:p>
            <a:fld id="{330E6594-211F-46D7-822A-17DB1782261C}" type="datetime1">
              <a:rPr lang="en-US" smtClean="0"/>
              <a:t>7/3/2025</a:t>
            </a:fld>
            <a:endParaRPr lang="en-US"/>
          </a:p>
        </p:txBody>
      </p:sp>
      <p:sp>
        <p:nvSpPr>
          <p:cNvPr id="5" name="Footer Placeholder 4">
            <a:extLst>
              <a:ext uri="{FF2B5EF4-FFF2-40B4-BE49-F238E27FC236}">
                <a16:creationId xmlns:a16="http://schemas.microsoft.com/office/drawing/2014/main" id="{9ABDA447-1DB6-F140-AF35-34B2A9F4CE27}"/>
              </a:ext>
            </a:extLst>
          </p:cNvPr>
          <p:cNvSpPr>
            <a:spLocks noGrp="1"/>
          </p:cNvSpPr>
          <p:nvPr>
            <p:ph type="ftr" sz="quarter" idx="11"/>
          </p:nvPr>
        </p:nvSpPr>
        <p:spPr/>
        <p:txBody>
          <a:bodyPr/>
          <a:lstStyle/>
          <a:p>
            <a:r>
              <a:rPr lang="en-US"/>
              <a:t>Martin Volk, Dominic Fischer</a:t>
            </a:r>
            <a:endParaRPr lang="en-US" dirty="0"/>
          </a:p>
        </p:txBody>
      </p:sp>
      <p:pic>
        <p:nvPicPr>
          <p:cNvPr id="3" name="Content Placeholder 7">
            <a:extLst>
              <a:ext uri="{FF2B5EF4-FFF2-40B4-BE49-F238E27FC236}">
                <a16:creationId xmlns:a16="http://schemas.microsoft.com/office/drawing/2014/main" id="{2CBC2F55-E28A-B4E5-75F9-160B4C369B93}"/>
              </a:ext>
            </a:extLst>
          </p:cNvPr>
          <p:cNvPicPr>
            <a:picLocks noChangeAspect="1"/>
          </p:cNvPicPr>
          <p:nvPr/>
        </p:nvPicPr>
        <p:blipFill>
          <a:blip r:embed="rId2"/>
          <a:srcRect b="57916"/>
          <a:stretch/>
        </p:blipFill>
        <p:spPr bwMode="auto">
          <a:xfrm>
            <a:off x="294243" y="2141240"/>
            <a:ext cx="8886269" cy="15757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6" name="Slide Number Placeholder 5">
            <a:extLst>
              <a:ext uri="{FF2B5EF4-FFF2-40B4-BE49-F238E27FC236}">
                <a16:creationId xmlns:a16="http://schemas.microsoft.com/office/drawing/2014/main" id="{7152AE21-333E-6349-A15E-F42B68AA6961}"/>
              </a:ext>
            </a:extLst>
          </p:cNvPr>
          <p:cNvSpPr>
            <a:spLocks noGrp="1"/>
          </p:cNvSpPr>
          <p:nvPr>
            <p:ph type="sldNum" sz="quarter" idx="12"/>
          </p:nvPr>
        </p:nvSpPr>
        <p:spPr/>
        <p:txBody>
          <a:bodyPr/>
          <a:lstStyle/>
          <a:p>
            <a:r>
              <a:rPr lang="en-US"/>
              <a:t>Page </a:t>
            </a:r>
            <a:fld id="{5E63DF82-ECFB-0447-94C8-66F126FE0A61}" type="slidenum">
              <a:rPr lang="en-US" smtClean="0"/>
              <a:pPr/>
              <a:t>22</a:t>
            </a:fld>
            <a:endParaRPr lang="en-US"/>
          </a:p>
        </p:txBody>
      </p:sp>
      <p:pic>
        <p:nvPicPr>
          <p:cNvPr id="8" name="Content Placeholder 7">
            <a:extLst>
              <a:ext uri="{FF2B5EF4-FFF2-40B4-BE49-F238E27FC236}">
                <a16:creationId xmlns:a16="http://schemas.microsoft.com/office/drawing/2014/main" id="{D076DAB0-407F-9B45-AFB6-0E2F760DEB0F}"/>
              </a:ext>
            </a:extLst>
          </p:cNvPr>
          <p:cNvPicPr>
            <a:picLocks noGrp="1" noChangeAspect="1"/>
          </p:cNvPicPr>
          <p:nvPr>
            <p:ph idx="1"/>
          </p:nvPr>
        </p:nvPicPr>
        <p:blipFill>
          <a:blip r:embed="rId2"/>
          <a:srcRect t="69181"/>
          <a:stretch/>
        </p:blipFill>
        <p:spPr>
          <a:xfrm>
            <a:off x="294243" y="3645024"/>
            <a:ext cx="8886269" cy="1154013"/>
          </a:xfrm>
        </p:spPr>
      </p:pic>
    </p:spTree>
    <p:extLst>
      <p:ext uri="{BB962C8B-B14F-4D97-AF65-F5344CB8AC3E}">
        <p14:creationId xmlns:p14="http://schemas.microsoft.com/office/powerpoint/2010/main" val="2699518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E72C-DF04-A248-9C25-5A89C9C58D91}"/>
              </a:ext>
            </a:extLst>
          </p:cNvPr>
          <p:cNvSpPr>
            <a:spLocks noGrp="1"/>
          </p:cNvSpPr>
          <p:nvPr>
            <p:ph type="title"/>
          </p:nvPr>
        </p:nvSpPr>
        <p:spPr/>
        <p:txBody>
          <a:bodyPr/>
          <a:lstStyle/>
          <a:p>
            <a:r>
              <a:rPr lang="en-US" dirty="0"/>
              <a:t>MT ENH-German </a:t>
            </a:r>
            <a:r>
              <a:rPr lang="en-US" dirty="0">
                <a:sym typeface="Wingdings" pitchFamily="2" charset="2"/>
              </a:rPr>
              <a:t> German (KONVENS 2024)</a:t>
            </a:r>
            <a:endParaRPr lang="en-US" dirty="0"/>
          </a:p>
        </p:txBody>
      </p:sp>
      <p:pic>
        <p:nvPicPr>
          <p:cNvPr id="8" name="Content Placeholder 7">
            <a:extLst>
              <a:ext uri="{FF2B5EF4-FFF2-40B4-BE49-F238E27FC236}">
                <a16:creationId xmlns:a16="http://schemas.microsoft.com/office/drawing/2014/main" id="{9CC9DEBB-C7C3-324B-934C-C1E4C4568924}"/>
              </a:ext>
            </a:extLst>
          </p:cNvPr>
          <p:cNvPicPr>
            <a:picLocks noGrp="1" noChangeAspect="1"/>
          </p:cNvPicPr>
          <p:nvPr>
            <p:ph idx="1"/>
          </p:nvPr>
        </p:nvPicPr>
        <p:blipFill>
          <a:blip r:embed="rId2"/>
          <a:srcRect b="26373"/>
          <a:stretch/>
        </p:blipFill>
        <p:spPr>
          <a:xfrm>
            <a:off x="539550" y="2010797"/>
            <a:ext cx="8244000" cy="3218404"/>
          </a:xfrm>
        </p:spPr>
      </p:pic>
      <p:sp>
        <p:nvSpPr>
          <p:cNvPr id="4" name="Date Placeholder 3">
            <a:extLst>
              <a:ext uri="{FF2B5EF4-FFF2-40B4-BE49-F238E27FC236}">
                <a16:creationId xmlns:a16="http://schemas.microsoft.com/office/drawing/2014/main" id="{536D375D-A67E-7E4F-B556-401EFBE3E353}"/>
              </a:ext>
            </a:extLst>
          </p:cNvPr>
          <p:cNvSpPr>
            <a:spLocks noGrp="1"/>
          </p:cNvSpPr>
          <p:nvPr>
            <p:ph type="dt" sz="half" idx="10"/>
          </p:nvPr>
        </p:nvSpPr>
        <p:spPr/>
        <p:txBody>
          <a:bodyPr/>
          <a:lstStyle/>
          <a:p>
            <a:fld id="{DDA24C63-0402-4AA4-87D1-5D7AD6C3C4BD}" type="datetime1">
              <a:rPr lang="en-US" smtClean="0"/>
              <a:t>7/3/2025</a:t>
            </a:fld>
            <a:endParaRPr lang="en-US"/>
          </a:p>
        </p:txBody>
      </p:sp>
      <p:sp>
        <p:nvSpPr>
          <p:cNvPr id="5" name="Footer Placeholder 4">
            <a:extLst>
              <a:ext uri="{FF2B5EF4-FFF2-40B4-BE49-F238E27FC236}">
                <a16:creationId xmlns:a16="http://schemas.microsoft.com/office/drawing/2014/main" id="{616E8EB5-6223-2C42-A22D-4C8073D79BBE}"/>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D6AD06CC-B532-7443-99EB-C99A4F444EBD}"/>
              </a:ext>
            </a:extLst>
          </p:cNvPr>
          <p:cNvSpPr>
            <a:spLocks noGrp="1"/>
          </p:cNvSpPr>
          <p:nvPr>
            <p:ph type="sldNum" sz="quarter" idx="12"/>
          </p:nvPr>
        </p:nvSpPr>
        <p:spPr/>
        <p:txBody>
          <a:bodyPr/>
          <a:lstStyle/>
          <a:p>
            <a:r>
              <a:rPr lang="en-US"/>
              <a:t>Page </a:t>
            </a:r>
            <a:fld id="{5E63DF82-ECFB-0447-94C8-66F126FE0A61}" type="slidenum">
              <a:rPr lang="en-US" smtClean="0"/>
              <a:pPr/>
              <a:t>23</a:t>
            </a:fld>
            <a:endParaRPr lang="en-US"/>
          </a:p>
        </p:txBody>
      </p:sp>
      <p:sp>
        <p:nvSpPr>
          <p:cNvPr id="3" name="TextBox 2">
            <a:extLst>
              <a:ext uri="{FF2B5EF4-FFF2-40B4-BE49-F238E27FC236}">
                <a16:creationId xmlns:a16="http://schemas.microsoft.com/office/drawing/2014/main" id="{F0D6C3A0-9A57-F0C4-21F3-0E4333A38CB9}"/>
              </a:ext>
            </a:extLst>
          </p:cNvPr>
          <p:cNvSpPr txBox="1"/>
          <p:nvPr/>
        </p:nvSpPr>
        <p:spPr>
          <a:xfrm>
            <a:off x="539550" y="5507581"/>
            <a:ext cx="8496151" cy="369332"/>
          </a:xfrm>
          <a:prstGeom prst="rect">
            <a:avLst/>
          </a:prstGeom>
          <a:noFill/>
        </p:spPr>
        <p:txBody>
          <a:bodyPr wrap="square" rtlCol="0">
            <a:spAutoFit/>
          </a:bodyPr>
          <a:lstStyle/>
          <a:p>
            <a:r>
              <a:rPr lang="de-DE" sz="1800">
                <a:sym typeface="Wingdings" panose="05000000000000000000" pitchFamily="2" charset="2"/>
              </a:rPr>
              <a:t> </a:t>
            </a:r>
            <a:r>
              <a:rPr lang="de-DE" sz="1800"/>
              <a:t>Improvement of 5 BLEU points with lexical info inserted in the prompt!</a:t>
            </a:r>
            <a:endParaRPr lang="en-GB" sz="1800"/>
          </a:p>
        </p:txBody>
      </p:sp>
    </p:spTree>
    <p:extLst>
      <p:ext uri="{BB962C8B-B14F-4D97-AF65-F5344CB8AC3E}">
        <p14:creationId xmlns:p14="http://schemas.microsoft.com/office/powerpoint/2010/main" val="12875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BFFB6-A1B5-3048-B792-16B7C9B50D98}"/>
              </a:ext>
            </a:extLst>
          </p:cNvPr>
          <p:cNvSpPr>
            <a:spLocks noGrp="1"/>
          </p:cNvSpPr>
          <p:nvPr>
            <p:ph type="title"/>
          </p:nvPr>
        </p:nvSpPr>
        <p:spPr/>
        <p:txBody>
          <a:bodyPr/>
          <a:lstStyle/>
          <a:p>
            <a:r>
              <a:rPr lang="en-US" dirty="0"/>
              <a:t>MT of Names (submitted to MT Summit 2025)</a:t>
            </a:r>
          </a:p>
        </p:txBody>
      </p:sp>
      <p:sp>
        <p:nvSpPr>
          <p:cNvPr id="3" name="Content Placeholder 2">
            <a:extLst>
              <a:ext uri="{FF2B5EF4-FFF2-40B4-BE49-F238E27FC236}">
                <a16:creationId xmlns:a16="http://schemas.microsoft.com/office/drawing/2014/main" id="{CE69D865-3E34-DF41-B6B3-B1D78F2C58E3}"/>
              </a:ext>
            </a:extLst>
          </p:cNvPr>
          <p:cNvSpPr>
            <a:spLocks noGrp="1"/>
          </p:cNvSpPr>
          <p:nvPr>
            <p:ph idx="1"/>
          </p:nvPr>
        </p:nvSpPr>
        <p:spPr/>
        <p:txBody>
          <a:bodyPr/>
          <a:lstStyle/>
          <a:p>
            <a:r>
              <a:rPr lang="en-US" sz="1800" dirty="0"/>
              <a:t>De </a:t>
            </a:r>
            <a:r>
              <a:rPr lang="en-US" sz="1800" dirty="0" err="1"/>
              <a:t>synodo</a:t>
            </a:r>
            <a:r>
              <a:rPr lang="en-US" sz="1800" dirty="0"/>
              <a:t> </a:t>
            </a:r>
            <a:r>
              <a:rPr lang="en-US" sz="1800" dirty="0" err="1"/>
              <a:t>tamen</a:t>
            </a:r>
            <a:r>
              <a:rPr lang="en-US" sz="1800" dirty="0"/>
              <a:t> </a:t>
            </a:r>
            <a:r>
              <a:rPr lang="en-US" sz="1800" b="1" dirty="0" err="1"/>
              <a:t>Saxonica</a:t>
            </a:r>
            <a:r>
              <a:rPr lang="en-US" sz="1800" dirty="0"/>
              <a:t> nihil </a:t>
            </a:r>
            <a:r>
              <a:rPr lang="en-US" sz="1800" dirty="0" err="1"/>
              <a:t>accepi</a:t>
            </a:r>
            <a:r>
              <a:rPr lang="en-US" sz="1800" dirty="0"/>
              <a:t> </a:t>
            </a:r>
            <a:r>
              <a:rPr lang="en-US" sz="1800" dirty="0" err="1"/>
              <a:t>hactenus</a:t>
            </a:r>
            <a:r>
              <a:rPr lang="en-US" sz="1800" dirty="0"/>
              <a:t> et ne </a:t>
            </a:r>
            <a:r>
              <a:rPr lang="en-US" sz="1800" b="1" dirty="0" err="1"/>
              <a:t>Argentorati</a:t>
            </a:r>
            <a:r>
              <a:rPr lang="en-US" sz="1800" dirty="0"/>
              <a:t> </a:t>
            </a:r>
            <a:r>
              <a:rPr lang="en-US" sz="1800" dirty="0" err="1"/>
              <a:t>quidem</a:t>
            </a:r>
            <a:r>
              <a:rPr lang="en-US" sz="1800" dirty="0"/>
              <a:t> (quo his </a:t>
            </a:r>
            <a:r>
              <a:rPr lang="en-US" sz="1800" dirty="0" err="1"/>
              <a:t>diebus</a:t>
            </a:r>
            <a:r>
              <a:rPr lang="en-US" sz="1800" dirty="0"/>
              <a:t> in </a:t>
            </a:r>
            <a:r>
              <a:rPr lang="en-US" sz="1800" b="1" dirty="0" err="1"/>
              <a:t>Brisgaudiam</a:t>
            </a:r>
            <a:r>
              <a:rPr lang="en-US" sz="1800" dirty="0"/>
              <a:t> </a:t>
            </a:r>
            <a:r>
              <a:rPr lang="en-US" sz="1800" b="1" dirty="0" err="1"/>
              <a:t>Alsatiamque</a:t>
            </a:r>
            <a:r>
              <a:rPr lang="en-US" sz="1800" dirty="0"/>
              <a:t>, </a:t>
            </a:r>
            <a:r>
              <a:rPr lang="en-US" sz="1800" dirty="0" err="1"/>
              <a:t>illuc</a:t>
            </a:r>
            <a:r>
              <a:rPr lang="en-US" sz="1800" dirty="0"/>
              <a:t> a </a:t>
            </a:r>
            <a:r>
              <a:rPr lang="en-US" sz="1800" b="1" dirty="0" err="1"/>
              <a:t>marchionis</a:t>
            </a:r>
            <a:r>
              <a:rPr lang="en-US" sz="1800" dirty="0"/>
              <a:t> </a:t>
            </a:r>
            <a:r>
              <a:rPr lang="en-US" sz="1800" b="1" dirty="0" err="1"/>
              <a:t>Ernesti</a:t>
            </a:r>
            <a:r>
              <a:rPr lang="en-US" sz="1800" b="1" dirty="0"/>
              <a:t> </a:t>
            </a:r>
            <a:r>
              <a:rPr lang="en-US" sz="1800" b="1" dirty="0" err="1"/>
              <a:t>Badensis</a:t>
            </a:r>
            <a:r>
              <a:rPr lang="en-US" sz="1800" dirty="0"/>
              <a:t> </a:t>
            </a:r>
            <a:r>
              <a:rPr lang="en-US" sz="1800" dirty="0" err="1"/>
              <a:t>filia</a:t>
            </a:r>
            <a:r>
              <a:rPr lang="en-US" sz="1800" dirty="0"/>
              <a:t> et </a:t>
            </a:r>
            <a:r>
              <a:rPr lang="en-US" sz="1800" dirty="0" err="1"/>
              <a:t>vidua</a:t>
            </a:r>
            <a:r>
              <a:rPr lang="en-US" sz="1800" dirty="0"/>
              <a:t>, </a:t>
            </a:r>
            <a:r>
              <a:rPr lang="en-US" sz="1800" dirty="0" err="1"/>
              <a:t>huc</a:t>
            </a:r>
            <a:r>
              <a:rPr lang="en-US" sz="1800" dirty="0"/>
              <a:t> </a:t>
            </a:r>
            <a:r>
              <a:rPr lang="en-US" sz="1800" dirty="0" err="1"/>
              <a:t>vero</a:t>
            </a:r>
            <a:r>
              <a:rPr lang="en-US" sz="1800" dirty="0"/>
              <a:t> a </a:t>
            </a:r>
            <a:r>
              <a:rPr lang="en-US" sz="1800" b="1" dirty="0" err="1"/>
              <a:t>barono</a:t>
            </a:r>
            <a:r>
              <a:rPr lang="en-US" sz="1800" b="1" dirty="0"/>
              <a:t> a </a:t>
            </a:r>
            <a:r>
              <a:rPr lang="en-US" sz="1800" b="1" dirty="0" err="1"/>
              <a:t>Rapoltzstein</a:t>
            </a:r>
            <a:r>
              <a:rPr lang="en-US" sz="1800" dirty="0"/>
              <a:t> </a:t>
            </a:r>
            <a:r>
              <a:rPr lang="en-US" sz="1800" dirty="0" err="1"/>
              <a:t>vocatus</a:t>
            </a:r>
            <a:r>
              <a:rPr lang="en-US" sz="1800" dirty="0"/>
              <a:t> ex </a:t>
            </a:r>
            <a:r>
              <a:rPr lang="en-US" sz="1800" dirty="0" err="1"/>
              <a:t>occasione</a:t>
            </a:r>
            <a:r>
              <a:rPr lang="en-US" sz="1800" dirty="0"/>
              <a:t> me </a:t>
            </a:r>
            <a:r>
              <a:rPr lang="en-US" sz="1800" dirty="0" err="1"/>
              <a:t>contuli</a:t>
            </a:r>
            <a:r>
              <a:rPr lang="en-US" sz="1800" dirty="0"/>
              <a:t>) </a:t>
            </a:r>
            <a:r>
              <a:rPr lang="en-US" sz="1800" dirty="0" err="1"/>
              <a:t>quicquam</a:t>
            </a:r>
            <a:r>
              <a:rPr lang="en-US" sz="1800" dirty="0"/>
              <a:t> </a:t>
            </a:r>
            <a:r>
              <a:rPr lang="en-US" sz="1800" dirty="0" err="1"/>
              <a:t>huius</a:t>
            </a:r>
            <a:r>
              <a:rPr lang="en-US" sz="1800" dirty="0"/>
              <a:t> </a:t>
            </a:r>
            <a:r>
              <a:rPr lang="en-US" sz="1800" dirty="0" err="1"/>
              <a:t>intellexi</a:t>
            </a:r>
            <a:r>
              <a:rPr lang="en-US" sz="1800" dirty="0"/>
              <a:t> </a:t>
            </a:r>
            <a:r>
              <a:rPr lang="en-US" sz="1800" dirty="0" err="1"/>
              <a:t>neque</a:t>
            </a:r>
            <a:r>
              <a:rPr lang="en-US" sz="1800" dirty="0"/>
              <a:t> </a:t>
            </a:r>
            <a:r>
              <a:rPr lang="en-US" sz="1800" dirty="0" err="1"/>
              <a:t>eo</a:t>
            </a:r>
            <a:r>
              <a:rPr lang="en-US" sz="1800" dirty="0"/>
              <a:t> d. </a:t>
            </a:r>
            <a:r>
              <a:rPr lang="en-US" sz="1800" b="1" dirty="0" err="1"/>
              <a:t>Marpachius</a:t>
            </a:r>
            <a:r>
              <a:rPr lang="en-US" sz="1800" dirty="0"/>
              <a:t> </a:t>
            </a:r>
            <a:r>
              <a:rPr lang="en-US" sz="1800" dirty="0" err="1"/>
              <a:t>abiit</a:t>
            </a:r>
            <a:r>
              <a:rPr lang="en-US" sz="1800" dirty="0"/>
              <a:t>, </a:t>
            </a:r>
            <a:r>
              <a:rPr lang="en-US" sz="1800" dirty="0" err="1"/>
              <a:t>quem</a:t>
            </a:r>
            <a:r>
              <a:rPr lang="en-US" sz="1800" dirty="0"/>
              <a:t> </a:t>
            </a:r>
            <a:r>
              <a:rPr lang="en-US" sz="1800" dirty="0" err="1"/>
              <a:t>docentem</a:t>
            </a:r>
            <a:r>
              <a:rPr lang="en-US" sz="1800" dirty="0"/>
              <a:t> </a:t>
            </a:r>
            <a:r>
              <a:rPr lang="en-US" sz="1800" err="1"/>
              <a:t>audivi</a:t>
            </a:r>
            <a:r>
              <a:rPr lang="en-US" sz="1800"/>
              <a:t>.</a:t>
            </a:r>
          </a:p>
          <a:p>
            <a:endParaRPr lang="en-US" sz="1800" dirty="0"/>
          </a:p>
          <a:p>
            <a:r>
              <a:rPr lang="en-US" sz="1800" b="1" dirty="0">
                <a:solidFill>
                  <a:srgbClr val="C00000"/>
                </a:solidFill>
              </a:rPr>
              <a:t>ChatGPT</a:t>
            </a:r>
            <a:r>
              <a:rPr lang="en-US" sz="1800" dirty="0"/>
              <a:t> (Jan. </a:t>
            </a:r>
            <a:r>
              <a:rPr lang="en-US" sz="1800"/>
              <a:t>2025): "</a:t>
            </a:r>
            <a:r>
              <a:rPr lang="en-US" sz="1800" dirty="0"/>
              <a:t>Regarding the </a:t>
            </a:r>
            <a:r>
              <a:rPr lang="en-US" sz="1800" b="1" dirty="0"/>
              <a:t>Saxon</a:t>
            </a:r>
            <a:r>
              <a:rPr lang="en-US" sz="1800" dirty="0"/>
              <a:t> synod, however, I have received no news so far, and even in </a:t>
            </a:r>
            <a:r>
              <a:rPr lang="en-US" sz="1800" b="1" dirty="0"/>
              <a:t>Strasbourg</a:t>
            </a:r>
            <a:r>
              <a:rPr lang="en-US" sz="1800" dirty="0"/>
              <a:t> (to which I recently traveled on occasion, called to </a:t>
            </a:r>
            <a:r>
              <a:rPr lang="en-US" sz="1800" b="1" dirty="0"/>
              <a:t>Breisgau</a:t>
            </a:r>
            <a:r>
              <a:rPr lang="en-US" sz="1800" dirty="0"/>
              <a:t> and </a:t>
            </a:r>
            <a:r>
              <a:rPr lang="en-US" sz="1800" b="1" dirty="0"/>
              <a:t>Alsace</a:t>
            </a:r>
            <a:r>
              <a:rPr lang="en-US" sz="1800" dirty="0"/>
              <a:t>, there by the daughter and widow of </a:t>
            </a:r>
            <a:r>
              <a:rPr lang="en-US" sz="1800" b="1" dirty="0"/>
              <a:t>Margrave Ernest of Baden</a:t>
            </a:r>
            <a:r>
              <a:rPr lang="en-US" sz="1800" dirty="0"/>
              <a:t>, and here by the </a:t>
            </a:r>
            <a:r>
              <a:rPr lang="en-US" sz="1800" b="1" dirty="0"/>
              <a:t>Baron of </a:t>
            </a:r>
            <a:r>
              <a:rPr lang="en-US" sz="1800" b="1" dirty="0" err="1"/>
              <a:t>Rapoltsweiler</a:t>
            </a:r>
            <a:r>
              <a:rPr lang="en-US" sz="1800" dirty="0"/>
              <a:t>), I learned nothing about it. Nor has </a:t>
            </a:r>
            <a:r>
              <a:rPr lang="en-US" sz="1800" b="1" dirty="0"/>
              <a:t>Mr. </a:t>
            </a:r>
            <a:r>
              <a:rPr lang="en-US" sz="1800" b="1" dirty="0" err="1"/>
              <a:t>Marbach</a:t>
            </a:r>
            <a:r>
              <a:rPr lang="en-US" sz="1800" b="1" dirty="0"/>
              <a:t> </a:t>
            </a:r>
            <a:r>
              <a:rPr lang="en-US" sz="1800" dirty="0"/>
              <a:t>gone there, whom I heard teaching."</a:t>
            </a:r>
          </a:p>
        </p:txBody>
      </p:sp>
      <p:sp>
        <p:nvSpPr>
          <p:cNvPr id="4" name="Date Placeholder 3">
            <a:extLst>
              <a:ext uri="{FF2B5EF4-FFF2-40B4-BE49-F238E27FC236}">
                <a16:creationId xmlns:a16="http://schemas.microsoft.com/office/drawing/2014/main" id="{A5D38C28-03DF-DA4E-9933-99B50C9141B4}"/>
              </a:ext>
            </a:extLst>
          </p:cNvPr>
          <p:cNvSpPr>
            <a:spLocks noGrp="1"/>
          </p:cNvSpPr>
          <p:nvPr>
            <p:ph type="dt" sz="half" idx="10"/>
          </p:nvPr>
        </p:nvSpPr>
        <p:spPr/>
        <p:txBody>
          <a:bodyPr/>
          <a:lstStyle/>
          <a:p>
            <a:fld id="{8D2F1BDB-0A1A-4309-9451-942A94C96634}" type="datetime1">
              <a:rPr lang="en-US" smtClean="0"/>
              <a:t>7/3/2025</a:t>
            </a:fld>
            <a:endParaRPr lang="en-US"/>
          </a:p>
        </p:txBody>
      </p:sp>
      <p:sp>
        <p:nvSpPr>
          <p:cNvPr id="5" name="Footer Placeholder 4">
            <a:extLst>
              <a:ext uri="{FF2B5EF4-FFF2-40B4-BE49-F238E27FC236}">
                <a16:creationId xmlns:a16="http://schemas.microsoft.com/office/drawing/2014/main" id="{FFF8F625-37C0-064D-A300-4857020F2255}"/>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7A155D92-B043-754E-B44D-BF76A229E26F}"/>
              </a:ext>
            </a:extLst>
          </p:cNvPr>
          <p:cNvSpPr>
            <a:spLocks noGrp="1"/>
          </p:cNvSpPr>
          <p:nvPr>
            <p:ph type="sldNum" sz="quarter" idx="12"/>
          </p:nvPr>
        </p:nvSpPr>
        <p:spPr/>
        <p:txBody>
          <a:bodyPr/>
          <a:lstStyle/>
          <a:p>
            <a:r>
              <a:rPr lang="en-US"/>
              <a:t>Page </a:t>
            </a:r>
            <a:fld id="{5E63DF82-ECFB-0447-94C8-66F126FE0A61}" type="slidenum">
              <a:rPr lang="en-US" smtClean="0"/>
              <a:pPr/>
              <a:t>24</a:t>
            </a:fld>
            <a:endParaRPr lang="en-US"/>
          </a:p>
        </p:txBody>
      </p:sp>
    </p:spTree>
    <p:extLst>
      <p:ext uri="{BB962C8B-B14F-4D97-AF65-F5344CB8AC3E}">
        <p14:creationId xmlns:p14="http://schemas.microsoft.com/office/powerpoint/2010/main" val="6019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5E08-C84D-C44E-B6FC-095EFFE38D5F}"/>
              </a:ext>
            </a:extLst>
          </p:cNvPr>
          <p:cNvSpPr>
            <a:spLocks noGrp="1"/>
          </p:cNvSpPr>
          <p:nvPr>
            <p:ph type="title"/>
          </p:nvPr>
        </p:nvSpPr>
        <p:spPr/>
        <p:txBody>
          <a:bodyPr/>
          <a:lstStyle/>
          <a:p>
            <a:r>
              <a:rPr lang="en-US" dirty="0"/>
              <a:t>Spelling variations</a:t>
            </a:r>
          </a:p>
        </p:txBody>
      </p:sp>
      <p:sp>
        <p:nvSpPr>
          <p:cNvPr id="3" name="Content Placeholder 2">
            <a:extLst>
              <a:ext uri="{FF2B5EF4-FFF2-40B4-BE49-F238E27FC236}">
                <a16:creationId xmlns:a16="http://schemas.microsoft.com/office/drawing/2014/main" id="{30E821BF-B525-0E49-87F4-6281C7BF676E}"/>
              </a:ext>
            </a:extLst>
          </p:cNvPr>
          <p:cNvSpPr>
            <a:spLocks noGrp="1"/>
          </p:cNvSpPr>
          <p:nvPr>
            <p:ph idx="1"/>
          </p:nvPr>
        </p:nvSpPr>
        <p:spPr/>
        <p:txBody>
          <a:bodyPr/>
          <a:lstStyle/>
          <a:p>
            <a:r>
              <a:rPr lang="en-US" sz="2000"/>
              <a:t>Ante </a:t>
            </a:r>
            <a:r>
              <a:rPr lang="en-US" sz="2000" dirty="0" err="1"/>
              <a:t>proximas</a:t>
            </a:r>
            <a:r>
              <a:rPr lang="en-US" sz="2000" dirty="0"/>
              <a:t> </a:t>
            </a:r>
            <a:r>
              <a:rPr lang="en-US" sz="2000" dirty="0" err="1"/>
              <a:t>meas</a:t>
            </a:r>
            <a:r>
              <a:rPr lang="en-US" sz="2000" dirty="0"/>
              <a:t> </a:t>
            </a:r>
            <a:r>
              <a:rPr lang="en-US" sz="2000" dirty="0" err="1"/>
              <a:t>tibi</a:t>
            </a:r>
            <a:r>
              <a:rPr lang="en-US" sz="2000" dirty="0"/>
              <a:t> cum </a:t>
            </a:r>
            <a:r>
              <a:rPr lang="en-US" sz="2000" b="1" dirty="0" err="1"/>
              <a:t>Cunraadto</a:t>
            </a:r>
            <a:r>
              <a:rPr lang="en-US" sz="2000" b="1" dirty="0"/>
              <a:t> </a:t>
            </a:r>
            <a:r>
              <a:rPr lang="en-US" sz="2000" b="1" dirty="0" err="1"/>
              <a:t>Zvigkio</a:t>
            </a:r>
            <a:r>
              <a:rPr lang="en-US" sz="2000" b="1" dirty="0"/>
              <a:t> </a:t>
            </a:r>
            <a:r>
              <a:rPr lang="en-US" sz="2000" dirty="0" err="1"/>
              <a:t>nostro</a:t>
            </a:r>
            <a:r>
              <a:rPr lang="en-US" sz="2000" dirty="0"/>
              <a:t> </a:t>
            </a:r>
            <a:r>
              <a:rPr lang="en-US" sz="2000" dirty="0" err="1"/>
              <a:t>elapso</a:t>
            </a:r>
            <a:r>
              <a:rPr lang="en-US" sz="2000" dirty="0"/>
              <a:t> </a:t>
            </a:r>
            <a:r>
              <a:rPr lang="en-US" sz="2000" dirty="0" err="1"/>
              <a:t>ferme</a:t>
            </a:r>
            <a:r>
              <a:rPr lang="en-US" sz="2000" dirty="0"/>
              <a:t> </a:t>
            </a:r>
            <a:r>
              <a:rPr lang="en-US" sz="2000" dirty="0" err="1"/>
              <a:t>bimestri</a:t>
            </a:r>
            <a:r>
              <a:rPr lang="en-US" sz="2000" dirty="0"/>
              <a:t> </a:t>
            </a:r>
            <a:r>
              <a:rPr lang="en-US" sz="2000" dirty="0" err="1"/>
              <a:t>scripsimus</a:t>
            </a:r>
            <a:r>
              <a:rPr lang="en-US" sz="2000" dirty="0"/>
              <a:t> et </a:t>
            </a:r>
            <a:r>
              <a:rPr lang="en-US" sz="2000" dirty="0" err="1"/>
              <a:t>rationem</a:t>
            </a:r>
            <a:r>
              <a:rPr lang="en-US" sz="2000" dirty="0"/>
              <a:t> </a:t>
            </a:r>
            <a:r>
              <a:rPr lang="en-US" sz="2000" dirty="0" err="1"/>
              <a:t>fidei</a:t>
            </a:r>
            <a:r>
              <a:rPr lang="en-US" sz="2000" dirty="0"/>
              <a:t> </a:t>
            </a:r>
            <a:r>
              <a:rPr lang="en-US" sz="2000" dirty="0" err="1"/>
              <a:t>nostrę</a:t>
            </a:r>
            <a:r>
              <a:rPr lang="en-US" sz="2000" dirty="0"/>
              <a:t> </a:t>
            </a:r>
            <a:r>
              <a:rPr lang="en-US" sz="2000" dirty="0" err="1"/>
              <a:t>chartis</a:t>
            </a:r>
            <a:r>
              <a:rPr lang="en-US" sz="2000" dirty="0"/>
              <a:t> </a:t>
            </a:r>
            <a:r>
              <a:rPr lang="en-US" sz="2000" dirty="0" err="1"/>
              <a:t>mandatam</a:t>
            </a:r>
            <a:r>
              <a:rPr lang="en-US" sz="2000" dirty="0"/>
              <a:t> </a:t>
            </a:r>
            <a:r>
              <a:rPr lang="en-US" sz="2000" dirty="0" err="1"/>
              <a:t>transmisimus</a:t>
            </a:r>
            <a:r>
              <a:rPr lang="en-US" sz="2000"/>
              <a:t>, …</a:t>
            </a:r>
          </a:p>
          <a:p>
            <a:endParaRPr lang="en-US" sz="2000" dirty="0"/>
          </a:p>
          <a:p>
            <a:r>
              <a:rPr lang="en-US" sz="2000" b="1" dirty="0">
                <a:solidFill>
                  <a:srgbClr val="C00000"/>
                </a:solidFill>
              </a:rPr>
              <a:t>ChatGPT</a:t>
            </a:r>
            <a:r>
              <a:rPr lang="en-US" sz="2000" dirty="0"/>
              <a:t>: About two months ago, before my most recent letter, we wrote to you along with our </a:t>
            </a:r>
            <a:r>
              <a:rPr lang="en-US" sz="2000" b="1" dirty="0"/>
              <a:t>Conrad Zwick </a:t>
            </a:r>
            <a:r>
              <a:rPr lang="en-US" sz="2000" dirty="0"/>
              <a:t>and sent you a written account of our faith, …</a:t>
            </a:r>
          </a:p>
        </p:txBody>
      </p:sp>
      <p:sp>
        <p:nvSpPr>
          <p:cNvPr id="4" name="Date Placeholder 3">
            <a:extLst>
              <a:ext uri="{FF2B5EF4-FFF2-40B4-BE49-F238E27FC236}">
                <a16:creationId xmlns:a16="http://schemas.microsoft.com/office/drawing/2014/main" id="{052B27AE-7C0E-F24D-8438-7D6EF9E285BF}"/>
              </a:ext>
            </a:extLst>
          </p:cNvPr>
          <p:cNvSpPr>
            <a:spLocks noGrp="1"/>
          </p:cNvSpPr>
          <p:nvPr>
            <p:ph type="dt" sz="half" idx="10"/>
          </p:nvPr>
        </p:nvSpPr>
        <p:spPr/>
        <p:txBody>
          <a:bodyPr/>
          <a:lstStyle/>
          <a:p>
            <a:fld id="{90B92E2D-4E8D-4AC5-AEF9-A0254E4CA945}" type="datetime1">
              <a:rPr lang="en-US" smtClean="0"/>
              <a:t>7/3/2025</a:t>
            </a:fld>
            <a:endParaRPr lang="en-US"/>
          </a:p>
        </p:txBody>
      </p:sp>
      <p:sp>
        <p:nvSpPr>
          <p:cNvPr id="5" name="Footer Placeholder 4">
            <a:extLst>
              <a:ext uri="{FF2B5EF4-FFF2-40B4-BE49-F238E27FC236}">
                <a16:creationId xmlns:a16="http://schemas.microsoft.com/office/drawing/2014/main" id="{BC3AB810-F904-8647-8206-32BBFF000A95}"/>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C72151F4-16CA-3F43-8D01-943B761CFD1A}"/>
              </a:ext>
            </a:extLst>
          </p:cNvPr>
          <p:cNvSpPr>
            <a:spLocks noGrp="1"/>
          </p:cNvSpPr>
          <p:nvPr>
            <p:ph type="sldNum" sz="quarter" idx="12"/>
          </p:nvPr>
        </p:nvSpPr>
        <p:spPr/>
        <p:txBody>
          <a:bodyPr/>
          <a:lstStyle/>
          <a:p>
            <a:r>
              <a:rPr lang="en-US"/>
              <a:t>Page </a:t>
            </a:r>
            <a:fld id="{5E63DF82-ECFB-0447-94C8-66F126FE0A61}" type="slidenum">
              <a:rPr lang="en-US" smtClean="0"/>
              <a:pPr/>
              <a:t>25</a:t>
            </a:fld>
            <a:endParaRPr lang="en-US"/>
          </a:p>
        </p:txBody>
      </p:sp>
    </p:spTree>
    <p:extLst>
      <p:ext uri="{BB962C8B-B14F-4D97-AF65-F5344CB8AC3E}">
        <p14:creationId xmlns:p14="http://schemas.microsoft.com/office/powerpoint/2010/main" val="200456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3D74-90B4-4842-9F81-76599C0CF002}"/>
              </a:ext>
            </a:extLst>
          </p:cNvPr>
          <p:cNvSpPr>
            <a:spLocks noGrp="1"/>
          </p:cNvSpPr>
          <p:nvPr>
            <p:ph type="title"/>
          </p:nvPr>
        </p:nvSpPr>
        <p:spPr/>
        <p:txBody>
          <a:bodyPr/>
          <a:lstStyle/>
          <a:p>
            <a:r>
              <a:rPr lang="en-US" dirty="0"/>
              <a:t>Experiments – The Prompt</a:t>
            </a:r>
          </a:p>
        </p:txBody>
      </p:sp>
      <p:sp>
        <p:nvSpPr>
          <p:cNvPr id="3" name="Content Placeholder 2">
            <a:extLst>
              <a:ext uri="{FF2B5EF4-FFF2-40B4-BE49-F238E27FC236}">
                <a16:creationId xmlns:a16="http://schemas.microsoft.com/office/drawing/2014/main" id="{0263ABFD-F257-DD4B-BA9B-601C0BBB495B}"/>
              </a:ext>
            </a:extLst>
          </p:cNvPr>
          <p:cNvSpPr>
            <a:spLocks noGrp="1"/>
          </p:cNvSpPr>
          <p:nvPr>
            <p:ph idx="1"/>
          </p:nvPr>
        </p:nvSpPr>
        <p:spPr>
          <a:xfrm>
            <a:off x="900113" y="2205038"/>
            <a:ext cx="7776343" cy="3887787"/>
          </a:xfrm>
        </p:spPr>
        <p:txBody>
          <a:bodyPr/>
          <a:lstStyle/>
          <a:p>
            <a:pPr marL="342900" indent="-342900">
              <a:buFont typeface="+mj-lt"/>
              <a:buAutoNum type="arabicPeriod"/>
            </a:pPr>
            <a:r>
              <a:rPr lang="en-US" sz="2400" dirty="0"/>
              <a:t>Translate the following sentence from &lt;</a:t>
            </a:r>
            <a:r>
              <a:rPr lang="en-US" sz="2400" i="1" dirty="0"/>
              <a:t>language&gt;</a:t>
            </a:r>
            <a:r>
              <a:rPr lang="en-US" sz="2400" dirty="0"/>
              <a:t> into modern German.</a:t>
            </a:r>
          </a:p>
          <a:p>
            <a:pPr marL="342900" indent="-342900">
              <a:buFont typeface="+mj-lt"/>
              <a:buAutoNum type="arabicPeriod"/>
            </a:pPr>
            <a:r>
              <a:rPr lang="en-US" sz="2400" dirty="0"/>
              <a:t>Make sure to translate proper nouns into their modern German equivalents.</a:t>
            </a:r>
          </a:p>
          <a:p>
            <a:pPr marL="342900" indent="-342900">
              <a:buFont typeface="+mj-lt"/>
              <a:buAutoNum type="arabicPeriod"/>
            </a:pPr>
            <a:r>
              <a:rPr lang="en-US" sz="2400" dirty="0"/>
              <a:t>Pay special attention to the </a:t>
            </a:r>
            <a:r>
              <a:rPr lang="en-US" sz="2400"/>
              <a:t>proper noun(s) </a:t>
            </a:r>
            <a:r>
              <a:rPr lang="en-US" sz="2400" i="1"/>
              <a:t>&lt;name(s)&gt;.</a:t>
            </a:r>
            <a:endParaRPr lang="en-US" sz="2400" i="1" dirty="0"/>
          </a:p>
        </p:txBody>
      </p:sp>
      <p:sp>
        <p:nvSpPr>
          <p:cNvPr id="4" name="Date Placeholder 3">
            <a:extLst>
              <a:ext uri="{FF2B5EF4-FFF2-40B4-BE49-F238E27FC236}">
                <a16:creationId xmlns:a16="http://schemas.microsoft.com/office/drawing/2014/main" id="{2D458487-9168-AA40-9065-D0757001479E}"/>
              </a:ext>
            </a:extLst>
          </p:cNvPr>
          <p:cNvSpPr>
            <a:spLocks noGrp="1"/>
          </p:cNvSpPr>
          <p:nvPr>
            <p:ph type="dt" sz="half" idx="10"/>
          </p:nvPr>
        </p:nvSpPr>
        <p:spPr/>
        <p:txBody>
          <a:bodyPr/>
          <a:lstStyle/>
          <a:p>
            <a:fld id="{7C58E995-4196-4BF1-BD9B-6400E8360D26}" type="datetime1">
              <a:rPr lang="en-US" smtClean="0"/>
              <a:t>7/3/2025</a:t>
            </a:fld>
            <a:endParaRPr lang="en-US"/>
          </a:p>
        </p:txBody>
      </p:sp>
      <p:sp>
        <p:nvSpPr>
          <p:cNvPr id="5" name="Footer Placeholder 4">
            <a:extLst>
              <a:ext uri="{FF2B5EF4-FFF2-40B4-BE49-F238E27FC236}">
                <a16:creationId xmlns:a16="http://schemas.microsoft.com/office/drawing/2014/main" id="{7628ADA2-009B-F24E-8504-B3EA3A2ED422}"/>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10DAEC5A-9117-5F41-9149-E139CE37197B}"/>
              </a:ext>
            </a:extLst>
          </p:cNvPr>
          <p:cNvSpPr>
            <a:spLocks noGrp="1"/>
          </p:cNvSpPr>
          <p:nvPr>
            <p:ph type="sldNum" sz="quarter" idx="12"/>
          </p:nvPr>
        </p:nvSpPr>
        <p:spPr/>
        <p:txBody>
          <a:bodyPr/>
          <a:lstStyle/>
          <a:p>
            <a:r>
              <a:rPr lang="en-US"/>
              <a:t>Page </a:t>
            </a:r>
            <a:fld id="{5E63DF82-ECFB-0447-94C8-66F126FE0A61}" type="slidenum">
              <a:rPr lang="en-US" smtClean="0"/>
              <a:pPr/>
              <a:t>26</a:t>
            </a:fld>
            <a:endParaRPr lang="en-US"/>
          </a:p>
        </p:txBody>
      </p:sp>
    </p:spTree>
    <p:extLst>
      <p:ext uri="{BB962C8B-B14F-4D97-AF65-F5344CB8AC3E}">
        <p14:creationId xmlns:p14="http://schemas.microsoft.com/office/powerpoint/2010/main" val="314663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B314-1BC6-3F45-97E7-E657F3726A05}"/>
              </a:ext>
            </a:extLst>
          </p:cNvPr>
          <p:cNvSpPr>
            <a:spLocks noGrp="1"/>
          </p:cNvSpPr>
          <p:nvPr>
            <p:ph type="title"/>
          </p:nvPr>
        </p:nvSpPr>
        <p:spPr/>
        <p:txBody>
          <a:bodyPr/>
          <a:lstStyle/>
          <a:p>
            <a:r>
              <a:rPr lang="en-US" dirty="0"/>
              <a:t>Experiments - Results</a:t>
            </a:r>
          </a:p>
        </p:txBody>
      </p:sp>
      <p:sp>
        <p:nvSpPr>
          <p:cNvPr id="3" name="Content Placeholder 2">
            <a:extLst>
              <a:ext uri="{FF2B5EF4-FFF2-40B4-BE49-F238E27FC236}">
                <a16:creationId xmlns:a16="http://schemas.microsoft.com/office/drawing/2014/main" id="{11F9D352-2662-7D44-B07E-7B893A4529CC}"/>
              </a:ext>
            </a:extLst>
          </p:cNvPr>
          <p:cNvSpPr>
            <a:spLocks noGrp="1"/>
          </p:cNvSpPr>
          <p:nvPr>
            <p:ph idx="1"/>
          </p:nvPr>
        </p:nvSpPr>
        <p:spPr/>
        <p:txBody>
          <a:bodyPr/>
          <a:lstStyle/>
          <a:p>
            <a:pPr marL="457200" indent="-457200">
              <a:buFont typeface="+mj-lt"/>
              <a:buAutoNum type="arabicPeriod"/>
            </a:pPr>
            <a:r>
              <a:rPr lang="en-US" sz="2000" dirty="0"/>
              <a:t>Prominent names (bigger cities, persons with Wikipedia pages) are better translated than others.</a:t>
            </a:r>
          </a:p>
          <a:p>
            <a:pPr marL="457200" indent="-457200">
              <a:buFont typeface="+mj-lt"/>
              <a:buAutoNum type="arabicPeriod"/>
            </a:pPr>
            <a:r>
              <a:rPr lang="en-US" sz="2000"/>
              <a:t>Providing historical background in the prompt (“the letter is from the reformation time, 16</a:t>
            </a:r>
            <a:r>
              <a:rPr lang="en-US" sz="2000" baseline="30000"/>
              <a:t>th</a:t>
            </a:r>
            <a:r>
              <a:rPr lang="en-US" sz="2000"/>
              <a:t> century …”) improves translation quality.</a:t>
            </a:r>
          </a:p>
          <a:p>
            <a:pPr marL="457200" indent="-457200">
              <a:buFont typeface="+mj-lt"/>
              <a:buAutoNum type="arabicPeriod"/>
            </a:pPr>
            <a:r>
              <a:rPr lang="en-US" sz="2000"/>
              <a:t>… So does Adding </a:t>
            </a:r>
            <a:r>
              <a:rPr lang="en-US" sz="2000" dirty="0"/>
              <a:t>the summary (”</a:t>
            </a:r>
            <a:r>
              <a:rPr lang="en-US" sz="2000" dirty="0" err="1"/>
              <a:t>Regest</a:t>
            </a:r>
            <a:r>
              <a:rPr lang="en-US" sz="2000" dirty="0"/>
              <a:t>”) to </a:t>
            </a:r>
            <a:r>
              <a:rPr lang="en-US" sz="2000"/>
              <a:t>the prompt.</a:t>
            </a:r>
          </a:p>
          <a:p>
            <a:pPr marL="457200" indent="-457200">
              <a:buFont typeface="+mj-lt"/>
              <a:buAutoNum type="arabicPeriod"/>
            </a:pPr>
            <a:r>
              <a:rPr lang="en-US" sz="2000"/>
              <a:t>Adding bio- or topographical information (e.g. from an edition note) improves name translation accuracy greatly.</a:t>
            </a:r>
          </a:p>
          <a:p>
            <a:pPr marL="803275" lvl="1" indent="-457200"/>
            <a:r>
              <a:rPr lang="en-US" sz="2000" b="1"/>
              <a:t>Example</a:t>
            </a:r>
            <a:r>
              <a:rPr lang="en-US" sz="2000"/>
              <a:t>: Note that the proper noun </a:t>
            </a:r>
            <a:r>
              <a:rPr lang="en-US" sz="2000" i="1"/>
              <a:t>Tigurinę </a:t>
            </a:r>
            <a:r>
              <a:rPr lang="en-US" sz="2000"/>
              <a:t>refers to </a:t>
            </a:r>
            <a:r>
              <a:rPr lang="en-US" sz="2000" i="1"/>
              <a:t>Zurich </a:t>
            </a:r>
            <a:r>
              <a:rPr lang="en-US" sz="2000"/>
              <a:t>and translate it accordingly.</a:t>
            </a:r>
          </a:p>
          <a:p>
            <a:pPr marL="457200" indent="-457200">
              <a:buFont typeface="+mj-lt"/>
              <a:buAutoNum type="arabicPeriod"/>
            </a:pPr>
            <a:endParaRPr lang="en-US" sz="2000" dirty="0"/>
          </a:p>
        </p:txBody>
      </p:sp>
      <p:sp>
        <p:nvSpPr>
          <p:cNvPr id="4" name="Date Placeholder 3">
            <a:extLst>
              <a:ext uri="{FF2B5EF4-FFF2-40B4-BE49-F238E27FC236}">
                <a16:creationId xmlns:a16="http://schemas.microsoft.com/office/drawing/2014/main" id="{AE7DF9CB-085D-A140-AD55-944511EB868D}"/>
              </a:ext>
            </a:extLst>
          </p:cNvPr>
          <p:cNvSpPr>
            <a:spLocks noGrp="1"/>
          </p:cNvSpPr>
          <p:nvPr>
            <p:ph type="dt" sz="half" idx="10"/>
          </p:nvPr>
        </p:nvSpPr>
        <p:spPr/>
        <p:txBody>
          <a:bodyPr/>
          <a:lstStyle/>
          <a:p>
            <a:fld id="{B7263ACD-1278-4D0F-AA90-C8DDEB76D265}" type="datetime1">
              <a:rPr lang="en-US" smtClean="0"/>
              <a:t>7/3/2025</a:t>
            </a:fld>
            <a:endParaRPr lang="en-US"/>
          </a:p>
        </p:txBody>
      </p:sp>
      <p:sp>
        <p:nvSpPr>
          <p:cNvPr id="5" name="Footer Placeholder 4">
            <a:extLst>
              <a:ext uri="{FF2B5EF4-FFF2-40B4-BE49-F238E27FC236}">
                <a16:creationId xmlns:a16="http://schemas.microsoft.com/office/drawing/2014/main" id="{68548D16-5F98-E14A-99B9-798C11F67274}"/>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7B81845B-66CF-FE49-AF2B-0230287DC553}"/>
              </a:ext>
            </a:extLst>
          </p:cNvPr>
          <p:cNvSpPr>
            <a:spLocks noGrp="1"/>
          </p:cNvSpPr>
          <p:nvPr>
            <p:ph type="sldNum" sz="quarter" idx="12"/>
          </p:nvPr>
        </p:nvSpPr>
        <p:spPr/>
        <p:txBody>
          <a:bodyPr/>
          <a:lstStyle/>
          <a:p>
            <a:r>
              <a:rPr lang="en-US"/>
              <a:t>Page </a:t>
            </a:r>
            <a:fld id="{5E63DF82-ECFB-0447-94C8-66F126FE0A61}" type="slidenum">
              <a:rPr lang="en-US" smtClean="0"/>
              <a:pPr/>
              <a:t>27</a:t>
            </a:fld>
            <a:endParaRPr lang="en-US"/>
          </a:p>
        </p:txBody>
      </p:sp>
    </p:spTree>
    <p:extLst>
      <p:ext uri="{BB962C8B-B14F-4D97-AF65-F5344CB8AC3E}">
        <p14:creationId xmlns:p14="http://schemas.microsoft.com/office/powerpoint/2010/main" val="428602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023C-735F-8B48-B62F-2731797A071E}"/>
              </a:ext>
            </a:extLst>
          </p:cNvPr>
          <p:cNvSpPr>
            <a:spLocks noGrp="1"/>
          </p:cNvSpPr>
          <p:nvPr>
            <p:ph type="title"/>
          </p:nvPr>
        </p:nvSpPr>
        <p:spPr/>
        <p:txBody>
          <a:bodyPr/>
          <a:lstStyle/>
          <a:p>
            <a:r>
              <a:rPr lang="en-US" dirty="0"/>
              <a:t>Special: </a:t>
            </a:r>
            <a:r>
              <a:rPr lang="en-US" dirty="0" err="1"/>
              <a:t>Discontiguous</a:t>
            </a:r>
            <a:r>
              <a:rPr lang="en-US" dirty="0"/>
              <a:t> Person Names (~ 200)</a:t>
            </a:r>
          </a:p>
        </p:txBody>
      </p:sp>
      <p:sp>
        <p:nvSpPr>
          <p:cNvPr id="3" name="Content Placeholder 2">
            <a:extLst>
              <a:ext uri="{FF2B5EF4-FFF2-40B4-BE49-F238E27FC236}">
                <a16:creationId xmlns:a16="http://schemas.microsoft.com/office/drawing/2014/main" id="{5E9061C2-2DC7-9D4C-BDE3-16A863842DC7}"/>
              </a:ext>
            </a:extLst>
          </p:cNvPr>
          <p:cNvSpPr>
            <a:spLocks noGrp="1"/>
          </p:cNvSpPr>
          <p:nvPr>
            <p:ph idx="1"/>
          </p:nvPr>
        </p:nvSpPr>
        <p:spPr/>
        <p:txBody>
          <a:bodyPr/>
          <a:lstStyle/>
          <a:p>
            <a:r>
              <a:rPr lang="en-US" sz="1800" dirty="0"/>
              <a:t>"Cum </a:t>
            </a:r>
            <a:r>
              <a:rPr lang="en-US" sz="1800" dirty="0" err="1"/>
              <a:t>superioribus</a:t>
            </a:r>
            <a:r>
              <a:rPr lang="en-US" sz="1800" dirty="0"/>
              <a:t> </a:t>
            </a:r>
            <a:r>
              <a:rPr lang="en-US" sz="1800" dirty="0" err="1"/>
              <a:t>diebus</a:t>
            </a:r>
            <a:r>
              <a:rPr lang="en-US" sz="1800" dirty="0"/>
              <a:t> </a:t>
            </a:r>
            <a:r>
              <a:rPr lang="en-US" sz="1800" dirty="0" err="1"/>
              <a:t>literas</a:t>
            </a:r>
            <a:r>
              <a:rPr lang="en-US" sz="1800" dirty="0"/>
              <a:t> </a:t>
            </a:r>
            <a:r>
              <a:rPr lang="en-US" sz="1800" dirty="0" err="1"/>
              <a:t>darem</a:t>
            </a:r>
            <a:r>
              <a:rPr lang="en-US" sz="1800" dirty="0"/>
              <a:t> ad </a:t>
            </a:r>
            <a:r>
              <a:rPr lang="en-US" sz="1800" b="1" dirty="0" err="1"/>
              <a:t>Ambrosium</a:t>
            </a:r>
            <a:r>
              <a:rPr lang="en-US" sz="1800" b="1" dirty="0"/>
              <a:t> nostrum </a:t>
            </a:r>
            <a:r>
              <a:rPr lang="en-US" sz="1800" b="1" dirty="0" err="1"/>
              <a:t>Blaurerum</a:t>
            </a:r>
            <a:r>
              <a:rPr lang="en-US" sz="1800" dirty="0"/>
              <a:t>, nihil </a:t>
            </a:r>
            <a:r>
              <a:rPr lang="en-US" sz="1800" dirty="0" err="1"/>
              <a:t>tibi</a:t>
            </a:r>
            <a:r>
              <a:rPr lang="en-US" sz="1800" dirty="0"/>
              <a:t> </a:t>
            </a:r>
            <a:r>
              <a:rPr lang="en-US" sz="1800" dirty="0" err="1"/>
              <a:t>scribere</a:t>
            </a:r>
            <a:r>
              <a:rPr lang="en-US" sz="1800" dirty="0"/>
              <a:t> </a:t>
            </a:r>
            <a:r>
              <a:rPr lang="en-US" sz="1800" dirty="0" err="1"/>
              <a:t>potui</a:t>
            </a:r>
            <a:r>
              <a:rPr lang="en-US" sz="1800" dirty="0"/>
              <a:t>, …</a:t>
            </a:r>
          </a:p>
          <a:p>
            <a:r>
              <a:rPr lang="en-US" sz="1800" b="1" dirty="0">
                <a:solidFill>
                  <a:srgbClr val="C00000"/>
                </a:solidFill>
              </a:rPr>
              <a:t>ChatGPT</a:t>
            </a:r>
            <a:r>
              <a:rPr lang="en-US" sz="1800" dirty="0"/>
              <a:t>: 'When I wrote recently to our </a:t>
            </a:r>
            <a:r>
              <a:rPr lang="en-US" sz="1800" b="1" dirty="0"/>
              <a:t>Ambrosius </a:t>
            </a:r>
            <a:r>
              <a:rPr lang="en-US" sz="1800" b="1" dirty="0" err="1"/>
              <a:t>Blaurer</a:t>
            </a:r>
            <a:r>
              <a:rPr lang="en-US" sz="1800" dirty="0"/>
              <a:t>, I could not write to you, …</a:t>
            </a:r>
          </a:p>
          <a:p>
            <a:r>
              <a:rPr lang="en-US" sz="1800" b="1" dirty="0"/>
              <a:t>--------------</a:t>
            </a:r>
          </a:p>
          <a:p>
            <a:r>
              <a:rPr lang="en-US" sz="1800" b="1" dirty="0" err="1"/>
              <a:t>Trecium</a:t>
            </a:r>
            <a:r>
              <a:rPr lang="en-US" sz="1800" b="1" dirty="0"/>
              <a:t> nostrum </a:t>
            </a:r>
            <a:r>
              <a:rPr lang="en-US" sz="1800" b="1" dirty="0" err="1"/>
              <a:t>Christopherum</a:t>
            </a:r>
            <a:r>
              <a:rPr lang="en-US" sz="1800" dirty="0"/>
              <a:t>, </a:t>
            </a:r>
            <a:r>
              <a:rPr lang="en-US" sz="1800" dirty="0" err="1"/>
              <a:t>obsecro</a:t>
            </a:r>
            <a:r>
              <a:rPr lang="en-US" sz="1800" dirty="0"/>
              <a:t>, </a:t>
            </a:r>
            <a:r>
              <a:rPr lang="en-US" sz="1800" dirty="0" err="1"/>
              <a:t>quam</a:t>
            </a:r>
            <a:r>
              <a:rPr lang="en-US" sz="1800" dirty="0"/>
              <a:t> </a:t>
            </a:r>
            <a:r>
              <a:rPr lang="en-US" sz="1800" dirty="0" err="1"/>
              <a:t>citissime</a:t>
            </a:r>
            <a:r>
              <a:rPr lang="en-US" sz="1800" dirty="0"/>
              <a:t> ad </a:t>
            </a:r>
            <a:r>
              <a:rPr lang="en-US" sz="1800" dirty="0" err="1"/>
              <a:t>nos</a:t>
            </a:r>
            <a:r>
              <a:rPr lang="en-US" sz="1800" dirty="0"/>
              <a:t> cum </a:t>
            </a:r>
            <a:r>
              <a:rPr lang="en-US" sz="1800" dirty="0" err="1"/>
              <a:t>responsis</a:t>
            </a:r>
            <a:r>
              <a:rPr lang="en-US" sz="1800" dirty="0"/>
              <a:t> expedite.</a:t>
            </a:r>
          </a:p>
          <a:p>
            <a:r>
              <a:rPr lang="en-US" sz="1800" b="1" dirty="0">
                <a:solidFill>
                  <a:srgbClr val="C00000"/>
                </a:solidFill>
              </a:rPr>
              <a:t>ChatGPT</a:t>
            </a:r>
            <a:r>
              <a:rPr lang="en-US" sz="1800" dirty="0"/>
              <a:t>: "Send our </a:t>
            </a:r>
            <a:r>
              <a:rPr lang="en-US" sz="1800" b="1" dirty="0"/>
              <a:t>Christopher</a:t>
            </a:r>
            <a:r>
              <a:rPr lang="en-US" sz="1800" dirty="0"/>
              <a:t> to us as quickly as possible, I beg you, with the replies."</a:t>
            </a:r>
          </a:p>
          <a:p>
            <a:r>
              <a:rPr lang="en-US" sz="1800" dirty="0">
                <a:sym typeface="Wingdings" pitchFamily="2" charset="2"/>
              </a:rPr>
              <a:t></a:t>
            </a:r>
            <a:r>
              <a:rPr lang="en-US" sz="1800" dirty="0"/>
              <a:t> </a:t>
            </a:r>
            <a:r>
              <a:rPr lang="en-US" sz="1800" b="1" dirty="0" err="1"/>
              <a:t>Trecius</a:t>
            </a:r>
            <a:r>
              <a:rPr lang="en-US" sz="1800" dirty="0"/>
              <a:t> is missing! </a:t>
            </a:r>
            <a:r>
              <a:rPr lang="en-US" sz="1800" dirty="0">
                <a:sym typeface="Wingdings" pitchFamily="2" charset="2"/>
              </a:rPr>
              <a:t></a:t>
            </a:r>
            <a:endParaRPr lang="en-US" sz="1800" dirty="0"/>
          </a:p>
        </p:txBody>
      </p:sp>
      <p:sp>
        <p:nvSpPr>
          <p:cNvPr id="4" name="Date Placeholder 3">
            <a:extLst>
              <a:ext uri="{FF2B5EF4-FFF2-40B4-BE49-F238E27FC236}">
                <a16:creationId xmlns:a16="http://schemas.microsoft.com/office/drawing/2014/main" id="{7598E328-E9B6-E946-83EB-72182546EFCF}"/>
              </a:ext>
            </a:extLst>
          </p:cNvPr>
          <p:cNvSpPr>
            <a:spLocks noGrp="1"/>
          </p:cNvSpPr>
          <p:nvPr>
            <p:ph type="dt" sz="half" idx="10"/>
          </p:nvPr>
        </p:nvSpPr>
        <p:spPr/>
        <p:txBody>
          <a:bodyPr/>
          <a:lstStyle/>
          <a:p>
            <a:fld id="{8D3BB2B4-6519-4A35-9C5B-CB81644FA339}" type="datetime1">
              <a:rPr lang="en-US" smtClean="0"/>
              <a:t>7/3/2025</a:t>
            </a:fld>
            <a:endParaRPr lang="en-US"/>
          </a:p>
        </p:txBody>
      </p:sp>
      <p:sp>
        <p:nvSpPr>
          <p:cNvPr id="5" name="Footer Placeholder 4">
            <a:extLst>
              <a:ext uri="{FF2B5EF4-FFF2-40B4-BE49-F238E27FC236}">
                <a16:creationId xmlns:a16="http://schemas.microsoft.com/office/drawing/2014/main" id="{3A6AC101-FF54-8946-9FC0-8D0C1259DD1D}"/>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36E4EA46-A591-7A46-888F-558D9FBC03C0}"/>
              </a:ext>
            </a:extLst>
          </p:cNvPr>
          <p:cNvSpPr>
            <a:spLocks noGrp="1"/>
          </p:cNvSpPr>
          <p:nvPr>
            <p:ph type="sldNum" sz="quarter" idx="12"/>
          </p:nvPr>
        </p:nvSpPr>
        <p:spPr/>
        <p:txBody>
          <a:bodyPr/>
          <a:lstStyle/>
          <a:p>
            <a:r>
              <a:rPr lang="en-US"/>
              <a:t>Page </a:t>
            </a:r>
            <a:fld id="{5E63DF82-ECFB-0447-94C8-66F126FE0A61}" type="slidenum">
              <a:rPr lang="en-US" smtClean="0"/>
              <a:pPr/>
              <a:t>28</a:t>
            </a:fld>
            <a:endParaRPr lang="en-US"/>
          </a:p>
        </p:txBody>
      </p:sp>
    </p:spTree>
    <p:extLst>
      <p:ext uri="{BB962C8B-B14F-4D97-AF65-F5344CB8AC3E}">
        <p14:creationId xmlns:p14="http://schemas.microsoft.com/office/powerpoint/2010/main" val="229979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B16E-063F-464E-878D-B625611501C4}"/>
              </a:ext>
            </a:extLst>
          </p:cNvPr>
          <p:cNvSpPr>
            <a:spLocks noGrp="1"/>
          </p:cNvSpPr>
          <p:nvPr>
            <p:ph type="title"/>
          </p:nvPr>
        </p:nvSpPr>
        <p:spPr/>
        <p:txBody>
          <a:bodyPr/>
          <a:lstStyle/>
          <a:p>
            <a:r>
              <a:rPr lang="en-US" dirty="0"/>
              <a:t>Special: Person Names with Location</a:t>
            </a:r>
          </a:p>
        </p:txBody>
      </p:sp>
      <p:sp>
        <p:nvSpPr>
          <p:cNvPr id="3" name="Content Placeholder 2">
            <a:extLst>
              <a:ext uri="{FF2B5EF4-FFF2-40B4-BE49-F238E27FC236}">
                <a16:creationId xmlns:a16="http://schemas.microsoft.com/office/drawing/2014/main" id="{BC9095AF-EE81-BA48-9A97-B8465380BDC8}"/>
              </a:ext>
            </a:extLst>
          </p:cNvPr>
          <p:cNvSpPr>
            <a:spLocks noGrp="1"/>
          </p:cNvSpPr>
          <p:nvPr>
            <p:ph idx="1"/>
          </p:nvPr>
        </p:nvSpPr>
        <p:spPr>
          <a:xfrm>
            <a:off x="900113" y="2205038"/>
            <a:ext cx="7632327" cy="3887787"/>
          </a:xfrm>
        </p:spPr>
        <p:txBody>
          <a:bodyPr/>
          <a:lstStyle/>
          <a:p>
            <a:r>
              <a:rPr lang="en-US" sz="1800"/>
              <a:t>Copiosiores </a:t>
            </a:r>
            <a:r>
              <a:rPr lang="en-US" sz="1800" dirty="0" err="1"/>
              <a:t>literas</a:t>
            </a:r>
            <a:r>
              <a:rPr lang="en-US" sz="1800" dirty="0"/>
              <a:t> </a:t>
            </a:r>
            <a:r>
              <a:rPr lang="en-US" sz="1800" dirty="0" err="1"/>
              <a:t>adferet</a:t>
            </a:r>
            <a:r>
              <a:rPr lang="en-US" sz="1800" dirty="0"/>
              <a:t> d. </a:t>
            </a:r>
            <a:r>
              <a:rPr lang="en-US" sz="1800" b="1" dirty="0"/>
              <a:t>Thomas </a:t>
            </a:r>
            <a:r>
              <a:rPr lang="en-US" sz="1800" b="1" dirty="0" err="1"/>
              <a:t>Leverus</a:t>
            </a:r>
            <a:r>
              <a:rPr lang="en-US" sz="1800" b="1" dirty="0"/>
              <a:t> </a:t>
            </a:r>
            <a:r>
              <a:rPr lang="en-US" sz="1800" b="1" dirty="0" err="1"/>
              <a:t>Anglus</a:t>
            </a:r>
            <a:r>
              <a:rPr lang="en-US" sz="1800" dirty="0"/>
              <a:t>, cui </a:t>
            </a:r>
            <a:r>
              <a:rPr lang="en-US" sz="1800" dirty="0" err="1"/>
              <a:t>heri</a:t>
            </a:r>
            <a:r>
              <a:rPr lang="en-US" sz="1800" dirty="0"/>
              <a:t> </a:t>
            </a:r>
            <a:r>
              <a:rPr lang="en-US" sz="1800" dirty="0" err="1"/>
              <a:t>tibi</a:t>
            </a:r>
            <a:r>
              <a:rPr lang="en-US" sz="1800" dirty="0"/>
              <a:t> </a:t>
            </a:r>
            <a:r>
              <a:rPr lang="en-US" sz="1800" dirty="0" err="1"/>
              <a:t>ferendas</a:t>
            </a:r>
            <a:r>
              <a:rPr lang="en-US" sz="1800" dirty="0"/>
              <a:t> </a:t>
            </a:r>
            <a:r>
              <a:rPr lang="en-US" sz="1800" dirty="0" err="1"/>
              <a:t>tradidi</a:t>
            </a:r>
            <a:r>
              <a:rPr lang="en-US" sz="1800" dirty="0"/>
              <a:t>.</a:t>
            </a:r>
          </a:p>
          <a:p>
            <a:r>
              <a:rPr lang="en-US" sz="1800" b="1" dirty="0">
                <a:solidFill>
                  <a:srgbClr val="C00000"/>
                </a:solidFill>
              </a:rPr>
              <a:t>ChatGPT</a:t>
            </a:r>
            <a:r>
              <a:rPr lang="en-US" sz="1800" dirty="0"/>
              <a:t>: More detailed letters will be brought by </a:t>
            </a:r>
            <a:r>
              <a:rPr lang="en-US" sz="1800" b="1" dirty="0"/>
              <a:t>Mr. Thomas Lever, the Englishman</a:t>
            </a:r>
            <a:r>
              <a:rPr lang="en-US" sz="1800" dirty="0"/>
              <a:t>, to whom I handed them yesterday for you.</a:t>
            </a:r>
          </a:p>
        </p:txBody>
      </p:sp>
      <p:sp>
        <p:nvSpPr>
          <p:cNvPr id="4" name="Date Placeholder 3">
            <a:extLst>
              <a:ext uri="{FF2B5EF4-FFF2-40B4-BE49-F238E27FC236}">
                <a16:creationId xmlns:a16="http://schemas.microsoft.com/office/drawing/2014/main" id="{CDC524EA-28A5-9D4A-8BD7-DE346F2B76B8}"/>
              </a:ext>
            </a:extLst>
          </p:cNvPr>
          <p:cNvSpPr>
            <a:spLocks noGrp="1"/>
          </p:cNvSpPr>
          <p:nvPr>
            <p:ph type="dt" sz="half" idx="10"/>
          </p:nvPr>
        </p:nvSpPr>
        <p:spPr/>
        <p:txBody>
          <a:bodyPr/>
          <a:lstStyle/>
          <a:p>
            <a:fld id="{75B10A96-55D4-4C34-AC81-41B9D53040A4}" type="datetime1">
              <a:rPr lang="en-US" smtClean="0"/>
              <a:t>7/3/2025</a:t>
            </a:fld>
            <a:endParaRPr lang="en-US"/>
          </a:p>
        </p:txBody>
      </p:sp>
      <p:sp>
        <p:nvSpPr>
          <p:cNvPr id="5" name="Footer Placeholder 4">
            <a:extLst>
              <a:ext uri="{FF2B5EF4-FFF2-40B4-BE49-F238E27FC236}">
                <a16:creationId xmlns:a16="http://schemas.microsoft.com/office/drawing/2014/main" id="{EB0AF87C-198C-4B48-B05D-7DC02FCEB0A1}"/>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0F5565A5-C979-D246-8794-C08B67A6F28F}"/>
              </a:ext>
            </a:extLst>
          </p:cNvPr>
          <p:cNvSpPr>
            <a:spLocks noGrp="1"/>
          </p:cNvSpPr>
          <p:nvPr>
            <p:ph type="sldNum" sz="quarter" idx="12"/>
          </p:nvPr>
        </p:nvSpPr>
        <p:spPr/>
        <p:txBody>
          <a:bodyPr/>
          <a:lstStyle/>
          <a:p>
            <a:r>
              <a:rPr lang="en-US"/>
              <a:t>Page </a:t>
            </a:r>
            <a:fld id="{5E63DF82-ECFB-0447-94C8-66F126FE0A61}" type="slidenum">
              <a:rPr lang="en-US" smtClean="0"/>
              <a:pPr/>
              <a:t>29</a:t>
            </a:fld>
            <a:endParaRPr lang="en-US"/>
          </a:p>
        </p:txBody>
      </p:sp>
    </p:spTree>
    <p:extLst>
      <p:ext uri="{BB962C8B-B14F-4D97-AF65-F5344CB8AC3E}">
        <p14:creationId xmlns:p14="http://schemas.microsoft.com/office/powerpoint/2010/main" val="156794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5218-6B9C-A443-8BC6-BF7603B1F1B3}"/>
              </a:ext>
            </a:extLst>
          </p:cNvPr>
          <p:cNvSpPr>
            <a:spLocks noGrp="1"/>
          </p:cNvSpPr>
          <p:nvPr>
            <p:ph type="title"/>
          </p:nvPr>
        </p:nvSpPr>
        <p:spPr/>
        <p:txBody>
          <a:bodyPr/>
          <a:lstStyle/>
          <a:p>
            <a:r>
              <a:rPr lang="en-US" dirty="0"/>
              <a:t>The Plague </a:t>
            </a:r>
            <a:br>
              <a:rPr lang="en-US" dirty="0"/>
            </a:br>
            <a:r>
              <a:rPr lang="en-US" sz="1800" dirty="0"/>
              <a:t>Bullinger to </a:t>
            </a:r>
            <a:r>
              <a:rPr lang="en-US" sz="1800" dirty="0" err="1"/>
              <a:t>Josua</a:t>
            </a:r>
            <a:r>
              <a:rPr lang="en-US" sz="1800" dirty="0"/>
              <a:t> </a:t>
            </a:r>
            <a:r>
              <a:rPr lang="en-US" sz="1800" dirty="0" err="1"/>
              <a:t>Keßler</a:t>
            </a:r>
            <a:r>
              <a:rPr lang="en-US" sz="1800" dirty="0"/>
              <a:t>; October 31, 1564</a:t>
            </a:r>
            <a:br>
              <a:rPr lang="en-US" dirty="0"/>
            </a:br>
            <a:endParaRPr lang="en-US" dirty="0"/>
          </a:p>
        </p:txBody>
      </p:sp>
      <p:sp>
        <p:nvSpPr>
          <p:cNvPr id="3" name="Content Placeholder 2">
            <a:extLst>
              <a:ext uri="{FF2B5EF4-FFF2-40B4-BE49-F238E27FC236}">
                <a16:creationId xmlns:a16="http://schemas.microsoft.com/office/drawing/2014/main" id="{38D3113F-5824-BC47-B40A-EF4AA0AB05B2}"/>
              </a:ext>
            </a:extLst>
          </p:cNvPr>
          <p:cNvSpPr>
            <a:spLocks noGrp="1"/>
          </p:cNvSpPr>
          <p:nvPr>
            <p:ph idx="1"/>
          </p:nvPr>
        </p:nvSpPr>
        <p:spPr>
          <a:xfrm>
            <a:off x="900113" y="2205038"/>
            <a:ext cx="7343775" cy="3887787"/>
          </a:xfrm>
        </p:spPr>
        <p:txBody>
          <a:bodyPr/>
          <a:lstStyle/>
          <a:p>
            <a:r>
              <a:rPr lang="en-US" dirty="0"/>
              <a:t>Apud </a:t>
            </a:r>
            <a:r>
              <a:rPr lang="en-US" dirty="0" err="1"/>
              <a:t>nos</a:t>
            </a:r>
            <a:r>
              <a:rPr lang="en-US" dirty="0"/>
              <a:t> </a:t>
            </a:r>
            <a:r>
              <a:rPr lang="en-US" dirty="0" err="1"/>
              <a:t>pergit</a:t>
            </a:r>
            <a:r>
              <a:rPr lang="en-US" dirty="0"/>
              <a:t>, </a:t>
            </a:r>
            <a:r>
              <a:rPr lang="en-US" dirty="0" err="1"/>
              <a:t>ut</a:t>
            </a:r>
            <a:r>
              <a:rPr lang="en-US" dirty="0"/>
              <a:t> </a:t>
            </a:r>
            <a:r>
              <a:rPr lang="en-US" dirty="0" err="1"/>
              <a:t>coepit</a:t>
            </a:r>
            <a:r>
              <a:rPr lang="en-US" dirty="0"/>
              <a:t>, pestis; passim </a:t>
            </a:r>
            <a:r>
              <a:rPr lang="en-US" dirty="0" err="1"/>
              <a:t>multos</a:t>
            </a:r>
            <a:r>
              <a:rPr lang="en-US" dirty="0"/>
              <a:t> </a:t>
            </a:r>
            <a:r>
              <a:rPr lang="en-US" dirty="0" err="1"/>
              <a:t>involvit</a:t>
            </a:r>
            <a:r>
              <a:rPr lang="en-US" dirty="0"/>
              <a:t> et </a:t>
            </a:r>
            <a:r>
              <a:rPr lang="en-US" dirty="0" err="1"/>
              <a:t>abripit</a:t>
            </a:r>
            <a:r>
              <a:rPr lang="en-US" dirty="0"/>
              <a:t>. </a:t>
            </a:r>
            <a:r>
              <a:rPr lang="en-US" dirty="0" err="1"/>
              <a:t>Hac</a:t>
            </a:r>
            <a:r>
              <a:rPr lang="en-US" dirty="0"/>
              <a:t> nocte mortua </a:t>
            </a:r>
            <a:r>
              <a:rPr lang="en-US" dirty="0" err="1"/>
              <a:t>est</a:t>
            </a:r>
            <a:r>
              <a:rPr lang="en-US" dirty="0"/>
              <a:t> </a:t>
            </a:r>
            <a:r>
              <a:rPr lang="en-US" dirty="0" err="1"/>
              <a:t>filia</a:t>
            </a:r>
            <a:r>
              <a:rPr lang="en-US" dirty="0"/>
              <a:t> </a:t>
            </a:r>
            <a:r>
              <a:rPr lang="en-US" dirty="0" err="1"/>
              <a:t>mea</a:t>
            </a:r>
            <a:r>
              <a:rPr lang="en-US" dirty="0"/>
              <a:t> Margarita, </a:t>
            </a:r>
            <a:r>
              <a:rPr lang="en-US" dirty="0" err="1"/>
              <a:t>Lavateri</a:t>
            </a:r>
            <a:r>
              <a:rPr lang="en-US" dirty="0"/>
              <a:t> </a:t>
            </a:r>
            <a:r>
              <a:rPr lang="en-US" dirty="0" err="1"/>
              <a:t>nostri</a:t>
            </a:r>
            <a:r>
              <a:rPr lang="en-US" dirty="0"/>
              <a:t> Ludovici uxor; vi </a:t>
            </a:r>
            <a:r>
              <a:rPr lang="en-US" dirty="0" err="1"/>
              <a:t>morbi</a:t>
            </a:r>
            <a:r>
              <a:rPr lang="en-US" dirty="0"/>
              <a:t> </a:t>
            </a:r>
            <a:r>
              <a:rPr lang="en-US" dirty="0" err="1"/>
              <a:t>adacta</a:t>
            </a:r>
            <a:r>
              <a:rPr lang="en-US" dirty="0"/>
              <a:t> </a:t>
            </a:r>
            <a:r>
              <a:rPr lang="en-US" dirty="0" err="1"/>
              <a:t>infantulum</a:t>
            </a:r>
            <a:r>
              <a:rPr lang="en-US" dirty="0"/>
              <a:t> </a:t>
            </a:r>
            <a:r>
              <a:rPr lang="en-US" dirty="0" err="1"/>
              <a:t>est</a:t>
            </a:r>
            <a:r>
              <a:rPr lang="en-US" dirty="0"/>
              <a:t> </a:t>
            </a:r>
            <a:r>
              <a:rPr lang="en-US" dirty="0" err="1"/>
              <a:t>enixa</a:t>
            </a:r>
            <a:r>
              <a:rPr lang="en-US" dirty="0"/>
              <a:t>, </a:t>
            </a:r>
            <a:r>
              <a:rPr lang="en-US" dirty="0" err="1"/>
              <a:t>fuit</a:t>
            </a:r>
            <a:r>
              <a:rPr lang="en-US" dirty="0"/>
              <a:t> </a:t>
            </a:r>
            <a:r>
              <a:rPr lang="en-US" dirty="0" err="1"/>
              <a:t>enim</a:t>
            </a:r>
            <a:r>
              <a:rPr lang="en-US" dirty="0"/>
              <a:t> </a:t>
            </a:r>
            <a:r>
              <a:rPr lang="en-US" dirty="0" err="1"/>
              <a:t>praegnans</a:t>
            </a:r>
            <a:r>
              <a:rPr lang="en-US" dirty="0"/>
              <a:t>, et </a:t>
            </a:r>
            <a:r>
              <a:rPr lang="en-US" dirty="0" err="1"/>
              <a:t>peperit</a:t>
            </a:r>
            <a:r>
              <a:rPr lang="en-US" dirty="0"/>
              <a:t> </a:t>
            </a:r>
            <a:r>
              <a:rPr lang="en-US" dirty="0" err="1"/>
              <a:t>satis</a:t>
            </a:r>
            <a:r>
              <a:rPr lang="en-US" dirty="0"/>
              <a:t> </a:t>
            </a:r>
            <a:r>
              <a:rPr lang="en-US" dirty="0" err="1"/>
              <a:t>feliciter</a:t>
            </a:r>
            <a:r>
              <a:rPr lang="en-US" dirty="0"/>
              <a:t> </a:t>
            </a:r>
            <a:r>
              <a:rPr lang="en-US" dirty="0" err="1"/>
              <a:t>pridie</a:t>
            </a:r>
            <a:r>
              <a:rPr lang="en-US" dirty="0"/>
              <a:t> </a:t>
            </a:r>
            <a:r>
              <a:rPr lang="en-US" dirty="0" err="1"/>
              <a:t>abhinc</a:t>
            </a:r>
            <a:r>
              <a:rPr lang="en-US" dirty="0"/>
              <a:t>. </a:t>
            </a:r>
            <a:r>
              <a:rPr lang="en-US" dirty="0" err="1"/>
              <a:t>Infantulus</a:t>
            </a:r>
            <a:r>
              <a:rPr lang="en-US" dirty="0"/>
              <a:t> </a:t>
            </a:r>
            <a:r>
              <a:rPr lang="en-US" dirty="0" err="1"/>
              <a:t>mox</a:t>
            </a:r>
            <a:r>
              <a:rPr lang="en-US" dirty="0"/>
              <a:t> a </a:t>
            </a:r>
            <a:r>
              <a:rPr lang="en-US" dirty="0" err="1"/>
              <a:t>baptismo</a:t>
            </a:r>
            <a:r>
              <a:rPr lang="en-US" dirty="0"/>
              <a:t> </a:t>
            </a:r>
            <a:r>
              <a:rPr lang="en-US" dirty="0" err="1"/>
              <a:t>excessit</a:t>
            </a:r>
            <a:r>
              <a:rPr lang="en-US" dirty="0"/>
              <a:t>; </a:t>
            </a:r>
            <a:r>
              <a:rPr lang="en-US" dirty="0" err="1"/>
              <a:t>ipsa</a:t>
            </a:r>
            <a:r>
              <a:rPr lang="en-US" dirty="0"/>
              <a:t> mater </a:t>
            </a:r>
            <a:r>
              <a:rPr lang="en-US" dirty="0" err="1"/>
              <a:t>consequta</a:t>
            </a:r>
            <a:r>
              <a:rPr lang="en-US" dirty="0"/>
              <a:t> </a:t>
            </a:r>
            <a:r>
              <a:rPr lang="en-US" dirty="0" err="1"/>
              <a:t>est</a:t>
            </a:r>
            <a:r>
              <a:rPr lang="en-US" dirty="0"/>
              <a:t> hora </a:t>
            </a:r>
            <a:r>
              <a:rPr lang="en-US" dirty="0" err="1"/>
              <a:t>noctis</a:t>
            </a:r>
            <a:r>
              <a:rPr lang="en-US" dirty="0"/>
              <a:t> 11; </a:t>
            </a:r>
            <a:r>
              <a:rPr lang="en-US" dirty="0" err="1"/>
              <a:t>reliquit</a:t>
            </a:r>
            <a:r>
              <a:rPr lang="en-US" dirty="0"/>
              <a:t> </a:t>
            </a:r>
            <a:r>
              <a:rPr lang="en-US" dirty="0" err="1"/>
              <a:t>marito</a:t>
            </a:r>
            <a:r>
              <a:rPr lang="en-US" dirty="0"/>
              <a:t> </a:t>
            </a:r>
            <a:r>
              <a:rPr lang="en-US" dirty="0" err="1"/>
              <a:t>parvulos</a:t>
            </a:r>
            <a:r>
              <a:rPr lang="en-US" dirty="0"/>
              <a:t> 7. </a:t>
            </a:r>
            <a:r>
              <a:rPr lang="en-US" dirty="0" err="1"/>
              <a:t>Unde</a:t>
            </a:r>
            <a:r>
              <a:rPr lang="en-US" dirty="0"/>
              <a:t> </a:t>
            </a:r>
            <a:r>
              <a:rPr lang="en-US" dirty="0" err="1"/>
              <a:t>coniicis</a:t>
            </a:r>
            <a:r>
              <a:rPr lang="en-US" dirty="0"/>
              <a:t>, </a:t>
            </a:r>
            <a:r>
              <a:rPr lang="en-US" dirty="0" err="1"/>
              <a:t>quantis</a:t>
            </a:r>
            <a:r>
              <a:rPr lang="en-US" dirty="0"/>
              <a:t> </a:t>
            </a:r>
            <a:r>
              <a:rPr lang="en-US" dirty="0" err="1"/>
              <a:t>exercear</a:t>
            </a:r>
            <a:r>
              <a:rPr lang="en-US" dirty="0"/>
              <a:t> </a:t>
            </a:r>
            <a:r>
              <a:rPr lang="en-US" err="1"/>
              <a:t>moeroribus</a:t>
            </a:r>
            <a:r>
              <a:rPr lang="en-US"/>
              <a:t>.</a:t>
            </a:r>
          </a:p>
          <a:p>
            <a:endParaRPr lang="en-US" dirty="0"/>
          </a:p>
          <a:p>
            <a:r>
              <a:rPr lang="en-US" b="1" dirty="0">
                <a:solidFill>
                  <a:srgbClr val="C00000"/>
                </a:solidFill>
              </a:rPr>
              <a:t>ChatGPT</a:t>
            </a:r>
            <a:r>
              <a:rPr lang="en-US"/>
              <a:t>: “The </a:t>
            </a:r>
            <a:r>
              <a:rPr lang="en-US" dirty="0"/>
              <a:t>plague continues here as it began; it seizes and takes away many everywhere. Last night, my daughter Margarita, the wife of our Ludwig </a:t>
            </a:r>
            <a:r>
              <a:rPr lang="en-US" dirty="0" err="1"/>
              <a:t>Lavater</a:t>
            </a:r>
            <a:r>
              <a:rPr lang="en-US" dirty="0"/>
              <a:t>, passed away; forced by the severity of the illness, she gave birth to an infant, for she was pregnant, and delivered successfully the day before yesterday. The infant passed away soon after baptism, and the mother followed at 11 o'clock that night. She left behind seven young children for her husband. From this, you can imagine the depth of my </a:t>
            </a:r>
            <a:r>
              <a:rPr lang="en-US"/>
              <a:t>sorrows.”</a:t>
            </a:r>
            <a:endParaRPr lang="en-US" dirty="0"/>
          </a:p>
        </p:txBody>
      </p:sp>
      <p:sp>
        <p:nvSpPr>
          <p:cNvPr id="4" name="Date Placeholder 3">
            <a:extLst>
              <a:ext uri="{FF2B5EF4-FFF2-40B4-BE49-F238E27FC236}">
                <a16:creationId xmlns:a16="http://schemas.microsoft.com/office/drawing/2014/main" id="{C45AE26C-F56A-4F43-BD5A-AA608475DAF1}"/>
              </a:ext>
            </a:extLst>
          </p:cNvPr>
          <p:cNvSpPr>
            <a:spLocks noGrp="1"/>
          </p:cNvSpPr>
          <p:nvPr>
            <p:ph type="dt" sz="half" idx="10"/>
          </p:nvPr>
        </p:nvSpPr>
        <p:spPr/>
        <p:txBody>
          <a:bodyPr/>
          <a:lstStyle/>
          <a:p>
            <a:fld id="{34B6DE2F-90D9-4CA2-A8A3-3474DB82C924}" type="datetime1">
              <a:rPr lang="en-US" smtClean="0"/>
              <a:t>7/3/2025</a:t>
            </a:fld>
            <a:endParaRPr lang="en-US"/>
          </a:p>
        </p:txBody>
      </p:sp>
      <p:sp>
        <p:nvSpPr>
          <p:cNvPr id="5" name="Footer Placeholder 4">
            <a:extLst>
              <a:ext uri="{FF2B5EF4-FFF2-40B4-BE49-F238E27FC236}">
                <a16:creationId xmlns:a16="http://schemas.microsoft.com/office/drawing/2014/main" id="{0A9A9DA6-EB4C-4F41-ACC4-BE9C8DEF0723}"/>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41E5F59A-862D-B944-972E-887244D04455}"/>
              </a:ext>
            </a:extLst>
          </p:cNvPr>
          <p:cNvSpPr>
            <a:spLocks noGrp="1"/>
          </p:cNvSpPr>
          <p:nvPr>
            <p:ph type="sldNum" sz="quarter" idx="12"/>
          </p:nvPr>
        </p:nvSpPr>
        <p:spPr/>
        <p:txBody>
          <a:bodyPr/>
          <a:lstStyle/>
          <a:p>
            <a:r>
              <a:rPr lang="en-US"/>
              <a:t>Page </a:t>
            </a:r>
            <a:fld id="{5E63DF82-ECFB-0447-94C8-66F126FE0A61}" type="slidenum">
              <a:rPr lang="en-US" smtClean="0"/>
              <a:pPr/>
              <a:t>3</a:t>
            </a:fld>
            <a:endParaRPr lang="en-US"/>
          </a:p>
        </p:txBody>
      </p:sp>
    </p:spTree>
    <p:extLst>
      <p:ext uri="{BB962C8B-B14F-4D97-AF65-F5344CB8AC3E}">
        <p14:creationId xmlns:p14="http://schemas.microsoft.com/office/powerpoint/2010/main" val="32701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3A99-630A-9744-9771-98A4EB975DA5}"/>
              </a:ext>
            </a:extLst>
          </p:cNvPr>
          <p:cNvSpPr>
            <a:spLocks noGrp="1"/>
          </p:cNvSpPr>
          <p:nvPr>
            <p:ph type="title"/>
          </p:nvPr>
        </p:nvSpPr>
        <p:spPr/>
        <p:txBody>
          <a:bodyPr/>
          <a:lstStyle/>
          <a:p>
            <a:r>
              <a:rPr lang="en-US"/>
              <a:t>Special: Names </a:t>
            </a:r>
            <a:r>
              <a:rPr lang="en-US" dirty="0"/>
              <a:t>with Suffix –que (~ 120)</a:t>
            </a:r>
          </a:p>
        </p:txBody>
      </p:sp>
      <p:sp>
        <p:nvSpPr>
          <p:cNvPr id="3" name="Content Placeholder 2">
            <a:extLst>
              <a:ext uri="{FF2B5EF4-FFF2-40B4-BE49-F238E27FC236}">
                <a16:creationId xmlns:a16="http://schemas.microsoft.com/office/drawing/2014/main" id="{2E972EDC-4E8A-D947-9781-8A2C2F3C1CA3}"/>
              </a:ext>
            </a:extLst>
          </p:cNvPr>
          <p:cNvSpPr>
            <a:spLocks noGrp="1"/>
          </p:cNvSpPr>
          <p:nvPr>
            <p:ph idx="1"/>
          </p:nvPr>
        </p:nvSpPr>
        <p:spPr/>
        <p:txBody>
          <a:bodyPr/>
          <a:lstStyle/>
          <a:p>
            <a:r>
              <a:rPr lang="en-US" sz="1800"/>
              <a:t>De </a:t>
            </a:r>
            <a:r>
              <a:rPr lang="en-US" sz="1800" dirty="0" err="1"/>
              <a:t>Burchero</a:t>
            </a:r>
            <a:r>
              <a:rPr lang="en-US" sz="1800" dirty="0"/>
              <a:t> </a:t>
            </a:r>
            <a:r>
              <a:rPr lang="en-US" sz="1800" b="1" dirty="0" err="1"/>
              <a:t>Burcherique</a:t>
            </a:r>
            <a:r>
              <a:rPr lang="en-US" sz="1800" dirty="0"/>
              <a:t> rebus ad </a:t>
            </a:r>
            <a:r>
              <a:rPr lang="en-US" sz="1800" dirty="0" err="1"/>
              <a:t>Burcherum</a:t>
            </a:r>
            <a:r>
              <a:rPr lang="en-US" sz="1800" dirty="0"/>
              <a:t> </a:t>
            </a:r>
            <a:r>
              <a:rPr lang="en-US" sz="1800" dirty="0" err="1"/>
              <a:t>nunc</a:t>
            </a:r>
            <a:r>
              <a:rPr lang="en-US" sz="1800" dirty="0"/>
              <a:t> </a:t>
            </a:r>
            <a:r>
              <a:rPr lang="en-US" sz="1800" dirty="0" err="1"/>
              <a:t>scribo</a:t>
            </a:r>
            <a:r>
              <a:rPr lang="en-US" sz="1800" dirty="0"/>
              <a:t>.</a:t>
            </a:r>
          </a:p>
          <a:p>
            <a:r>
              <a:rPr lang="en-US" sz="1800" b="1" dirty="0">
                <a:solidFill>
                  <a:srgbClr val="C00000"/>
                </a:solidFill>
              </a:rPr>
              <a:t>ChatGPT</a:t>
            </a:r>
            <a:r>
              <a:rPr lang="en-US" sz="1800" dirty="0"/>
              <a:t>: "I am now writing to Burcher about Burcher and his affairs."</a:t>
            </a:r>
          </a:p>
          <a:p>
            <a:r>
              <a:rPr lang="en-US" sz="1800" dirty="0"/>
              <a:t>------------------</a:t>
            </a:r>
          </a:p>
          <a:p>
            <a:r>
              <a:rPr lang="en-US" sz="1800"/>
              <a:t>Salutat </a:t>
            </a:r>
            <a:r>
              <a:rPr lang="en-US" sz="1800" dirty="0" err="1"/>
              <a:t>te</a:t>
            </a:r>
            <a:r>
              <a:rPr lang="en-US" sz="1800" dirty="0"/>
              <a:t> </a:t>
            </a:r>
            <a:r>
              <a:rPr lang="en-US" sz="1800" dirty="0" err="1"/>
              <a:t>Comander</a:t>
            </a:r>
            <a:r>
              <a:rPr lang="en-US" sz="1800" dirty="0"/>
              <a:t> </a:t>
            </a:r>
            <a:r>
              <a:rPr lang="en-US" sz="1800" b="1" dirty="0" err="1"/>
              <a:t>Tschernerusque</a:t>
            </a:r>
            <a:r>
              <a:rPr lang="en-US" sz="1800" dirty="0"/>
              <a:t> et </a:t>
            </a:r>
            <a:r>
              <a:rPr lang="en-US" sz="1800" dirty="0" err="1"/>
              <a:t>Traversus</a:t>
            </a:r>
            <a:r>
              <a:rPr lang="en-US" sz="1800" dirty="0"/>
              <a:t> </a:t>
            </a:r>
            <a:r>
              <a:rPr lang="en-US" sz="1800" dirty="0" err="1"/>
              <a:t>nuper</a:t>
            </a:r>
            <a:r>
              <a:rPr lang="en-US" sz="1800" dirty="0"/>
              <a:t> mihi hoc </a:t>
            </a:r>
            <a:r>
              <a:rPr lang="en-US" sz="1800" dirty="0" err="1"/>
              <a:t>mandans</a:t>
            </a:r>
            <a:r>
              <a:rPr lang="en-US" sz="1800" dirty="0"/>
              <a:t>, </a:t>
            </a:r>
            <a:r>
              <a:rPr lang="en-US" sz="1800" dirty="0" err="1"/>
              <a:t>iunior</a:t>
            </a:r>
            <a:r>
              <a:rPr lang="en-US" sz="1800" dirty="0"/>
              <a:t> </a:t>
            </a:r>
            <a:r>
              <a:rPr lang="en-US" sz="1800" dirty="0" err="1"/>
              <a:t>inquam</a:t>
            </a:r>
            <a:r>
              <a:rPr lang="en-US" sz="1800" dirty="0"/>
              <a:t>.</a:t>
            </a:r>
          </a:p>
          <a:p>
            <a:r>
              <a:rPr lang="en-US" sz="1800" b="1" dirty="0">
                <a:solidFill>
                  <a:srgbClr val="C00000"/>
                </a:solidFill>
              </a:rPr>
              <a:t>ChatGPT</a:t>
            </a:r>
            <a:r>
              <a:rPr lang="en-US" sz="1800" dirty="0"/>
              <a:t>: "Commander </a:t>
            </a:r>
            <a:r>
              <a:rPr lang="en-US" sz="1800" dirty="0" err="1"/>
              <a:t>Tscherner</a:t>
            </a:r>
            <a:r>
              <a:rPr lang="en-US" sz="1800" dirty="0"/>
              <a:t> and </a:t>
            </a:r>
            <a:r>
              <a:rPr lang="en-US" sz="1800" dirty="0" err="1"/>
              <a:t>Traversus</a:t>
            </a:r>
            <a:r>
              <a:rPr lang="en-US" sz="1800" dirty="0"/>
              <a:t> greet you, the latter recently giving me this message, namely the younger one, I mean."</a:t>
            </a:r>
          </a:p>
          <a:p>
            <a:r>
              <a:rPr lang="en-US" sz="1800" b="1" dirty="0">
                <a:sym typeface="Wingdings" pitchFamily="2" charset="2"/>
              </a:rPr>
              <a:t></a:t>
            </a:r>
            <a:r>
              <a:rPr lang="en-US" sz="1800" b="1" dirty="0"/>
              <a:t> </a:t>
            </a:r>
            <a:r>
              <a:rPr lang="en-US" sz="1800" dirty="0"/>
              <a:t>The system gets confused with "</a:t>
            </a:r>
            <a:r>
              <a:rPr lang="en-US" sz="1800" b="1" dirty="0" err="1"/>
              <a:t>Comander</a:t>
            </a:r>
            <a:r>
              <a:rPr lang="en-US" sz="1800" dirty="0"/>
              <a:t>" and misses the conjunction.</a:t>
            </a:r>
          </a:p>
          <a:p>
            <a:endParaRPr lang="en-US" dirty="0"/>
          </a:p>
        </p:txBody>
      </p:sp>
      <p:sp>
        <p:nvSpPr>
          <p:cNvPr id="4" name="Date Placeholder 3">
            <a:extLst>
              <a:ext uri="{FF2B5EF4-FFF2-40B4-BE49-F238E27FC236}">
                <a16:creationId xmlns:a16="http://schemas.microsoft.com/office/drawing/2014/main" id="{EEB7C6F3-8ED4-0F4F-83B1-2B045AEC835F}"/>
              </a:ext>
            </a:extLst>
          </p:cNvPr>
          <p:cNvSpPr>
            <a:spLocks noGrp="1"/>
          </p:cNvSpPr>
          <p:nvPr>
            <p:ph type="dt" sz="half" idx="10"/>
          </p:nvPr>
        </p:nvSpPr>
        <p:spPr/>
        <p:txBody>
          <a:bodyPr/>
          <a:lstStyle/>
          <a:p>
            <a:fld id="{7CA0EA43-4328-452D-9B6B-1BDB84D51319}" type="datetime1">
              <a:rPr lang="en-US" smtClean="0"/>
              <a:t>7/3/2025</a:t>
            </a:fld>
            <a:endParaRPr lang="en-US"/>
          </a:p>
        </p:txBody>
      </p:sp>
      <p:sp>
        <p:nvSpPr>
          <p:cNvPr id="5" name="Footer Placeholder 4">
            <a:extLst>
              <a:ext uri="{FF2B5EF4-FFF2-40B4-BE49-F238E27FC236}">
                <a16:creationId xmlns:a16="http://schemas.microsoft.com/office/drawing/2014/main" id="{09893964-FFBC-CD46-9792-BC2DCC172E5D}"/>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F1778E1B-680A-7447-86FE-C0049C34D2B8}"/>
              </a:ext>
            </a:extLst>
          </p:cNvPr>
          <p:cNvSpPr>
            <a:spLocks noGrp="1"/>
          </p:cNvSpPr>
          <p:nvPr>
            <p:ph type="sldNum" sz="quarter" idx="12"/>
          </p:nvPr>
        </p:nvSpPr>
        <p:spPr/>
        <p:txBody>
          <a:bodyPr/>
          <a:lstStyle/>
          <a:p>
            <a:r>
              <a:rPr lang="en-US"/>
              <a:t>Page </a:t>
            </a:r>
            <a:fld id="{5E63DF82-ECFB-0447-94C8-66F126FE0A61}" type="slidenum">
              <a:rPr lang="en-US" smtClean="0"/>
              <a:pPr/>
              <a:t>30</a:t>
            </a:fld>
            <a:endParaRPr lang="en-US"/>
          </a:p>
        </p:txBody>
      </p:sp>
    </p:spTree>
    <p:extLst>
      <p:ext uri="{BB962C8B-B14F-4D97-AF65-F5344CB8AC3E}">
        <p14:creationId xmlns:p14="http://schemas.microsoft.com/office/powerpoint/2010/main" val="313735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AB36F708-F118-9E4C-A6FF-769E026143F8}"/>
              </a:ext>
            </a:extLst>
          </p:cNvPr>
          <p:cNvSpPr>
            <a:spLocks noGrp="1" noChangeArrowheads="1"/>
          </p:cNvSpPr>
          <p:nvPr>
            <p:ph type="title"/>
          </p:nvPr>
        </p:nvSpPr>
        <p:spPr/>
        <p:txBody>
          <a:bodyPr/>
          <a:lstStyle/>
          <a:p>
            <a:pPr eaLnBrk="1" hangingPunct="1"/>
            <a:r>
              <a:rPr lang="en-US" altLang="en-US"/>
              <a:t>Triadic Greetings</a:t>
            </a:r>
          </a:p>
        </p:txBody>
      </p:sp>
      <p:sp>
        <p:nvSpPr>
          <p:cNvPr id="49154" name="Date Placeholder 3">
            <a:extLst>
              <a:ext uri="{FF2B5EF4-FFF2-40B4-BE49-F238E27FC236}">
                <a16:creationId xmlns:a16="http://schemas.microsoft.com/office/drawing/2014/main" id="{E9B00AEF-13F1-7847-95DB-2D284897E0C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fld id="{A5238C20-41AF-4275-8387-753D76E3D469}" type="datetime1">
              <a:rPr lang="en-US" altLang="en-US" sz="1000" smtClean="0"/>
              <a:t>7/3/2025</a:t>
            </a:fld>
            <a:endParaRPr lang="en-US" altLang="en-US" sz="1000"/>
          </a:p>
        </p:txBody>
      </p:sp>
      <p:sp>
        <p:nvSpPr>
          <p:cNvPr id="49155" name="Footer Placeholder 4">
            <a:extLst>
              <a:ext uri="{FF2B5EF4-FFF2-40B4-BE49-F238E27FC236}">
                <a16:creationId xmlns:a16="http://schemas.microsoft.com/office/drawing/2014/main" id="{DA5D96AF-D42F-2B4E-A762-D7889A5A9E3C}"/>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r>
              <a:rPr lang="en-US" altLang="en-US" sz="1000"/>
              <a:t>Martin Volk, Dominic Fischer</a:t>
            </a:r>
          </a:p>
        </p:txBody>
      </p:sp>
      <p:sp>
        <p:nvSpPr>
          <p:cNvPr id="49156" name="Slide Number Placeholder 5">
            <a:extLst>
              <a:ext uri="{FF2B5EF4-FFF2-40B4-BE49-F238E27FC236}">
                <a16:creationId xmlns:a16="http://schemas.microsoft.com/office/drawing/2014/main" id="{D0765AA9-7FC5-FB41-BF52-810EE9FCE4F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r>
              <a:rPr lang="en-US" altLang="en-US" sz="1000"/>
              <a:t>Page </a:t>
            </a:r>
            <a:fld id="{FA9639E1-11C2-6943-B98F-2022034A7403}" type="slidenum">
              <a:rPr lang="en-US" altLang="en-US" sz="1000" smtClean="0"/>
              <a:pPr/>
              <a:t>31</a:t>
            </a:fld>
            <a:endParaRPr lang="en-US" altLang="en-US" sz="1000"/>
          </a:p>
        </p:txBody>
      </p:sp>
      <p:sp>
        <p:nvSpPr>
          <p:cNvPr id="49157" name="Picture 6" descr="Person Kostenlos Symbol von ionicons">
            <a:extLst>
              <a:ext uri="{FF2B5EF4-FFF2-40B4-BE49-F238E27FC236}">
                <a16:creationId xmlns:a16="http://schemas.microsoft.com/office/drawing/2014/main" id="{CC91B857-598A-1143-B8EB-6047ACFD9E17}"/>
              </a:ext>
            </a:extLst>
          </p:cNvPr>
          <p:cNvSpPr>
            <a:spLocks noChangeAspect="1" noChangeArrowheads="1"/>
          </p:cNvSpPr>
          <p:nvPr/>
        </p:nvSpPr>
        <p:spPr bwMode="auto">
          <a:xfrm>
            <a:off x="900113" y="2276475"/>
            <a:ext cx="1223962"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58" name="Picture 7" descr="Person Kostenlos Symbol von ionicons">
            <a:extLst>
              <a:ext uri="{FF2B5EF4-FFF2-40B4-BE49-F238E27FC236}">
                <a16:creationId xmlns:a16="http://schemas.microsoft.com/office/drawing/2014/main" id="{2D636D07-6716-114B-ADB0-50C7B66C96E8}"/>
              </a:ext>
            </a:extLst>
          </p:cNvPr>
          <p:cNvSpPr>
            <a:spLocks noChangeAspect="1" noChangeArrowheads="1"/>
          </p:cNvSpPr>
          <p:nvPr/>
        </p:nvSpPr>
        <p:spPr bwMode="auto">
          <a:xfrm>
            <a:off x="6232525" y="2312988"/>
            <a:ext cx="1223963" cy="1223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59" name="TextBox 8">
            <a:extLst>
              <a:ext uri="{FF2B5EF4-FFF2-40B4-BE49-F238E27FC236}">
                <a16:creationId xmlns:a16="http://schemas.microsoft.com/office/drawing/2014/main" id="{BC6B367E-519F-2C41-BE0E-53A33FFDB93D}"/>
              </a:ext>
            </a:extLst>
          </p:cNvPr>
          <p:cNvSpPr txBox="1">
            <a:spLocks noChangeArrowheads="1"/>
          </p:cNvSpPr>
          <p:nvPr/>
        </p:nvSpPr>
        <p:spPr bwMode="auto">
          <a:xfrm>
            <a:off x="923925" y="1958975"/>
            <a:ext cx="12223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chemeClr val="tx2"/>
                </a:solidFill>
              </a:rPr>
              <a:t>Sender</a:t>
            </a:r>
          </a:p>
        </p:txBody>
      </p:sp>
      <p:cxnSp>
        <p:nvCxnSpPr>
          <p:cNvPr id="49161" name="Straight Arrow Connector 11">
            <a:extLst>
              <a:ext uri="{FF2B5EF4-FFF2-40B4-BE49-F238E27FC236}">
                <a16:creationId xmlns:a16="http://schemas.microsoft.com/office/drawing/2014/main" id="{919351F8-56CF-B941-8CD8-4217EA2BD20A}"/>
              </a:ext>
            </a:extLst>
          </p:cNvPr>
          <p:cNvCxnSpPr>
            <a:cxnSpLocks/>
          </p:cNvCxnSpPr>
          <p:nvPr/>
        </p:nvCxnSpPr>
        <p:spPr bwMode="auto">
          <a:xfrm flipV="1">
            <a:off x="2501170" y="3066725"/>
            <a:ext cx="3167063" cy="36512"/>
          </a:xfrm>
          <a:prstGeom prst="straightConnector1">
            <a:avLst/>
          </a:prstGeom>
          <a:noFill/>
          <a:ln w="69850" algn="ctr">
            <a:solidFill>
              <a:schemeClr val="tx1"/>
            </a:solidFill>
            <a:round/>
            <a:headEnd/>
            <a:tailEnd type="triangle" w="med" len="med"/>
          </a:ln>
        </p:spPr>
      </p:cxnSp>
      <p:sp>
        <p:nvSpPr>
          <p:cNvPr id="49162" name="Picture 15" descr="Person Kostenlos Symbol von ionicons">
            <a:extLst>
              <a:ext uri="{FF2B5EF4-FFF2-40B4-BE49-F238E27FC236}">
                <a16:creationId xmlns:a16="http://schemas.microsoft.com/office/drawing/2014/main" id="{22436DFC-6E50-9F48-A20A-9ED37A678414}"/>
              </a:ext>
            </a:extLst>
          </p:cNvPr>
          <p:cNvSpPr>
            <a:spLocks noChangeAspect="1" noChangeArrowheads="1"/>
          </p:cNvSpPr>
          <p:nvPr/>
        </p:nvSpPr>
        <p:spPr bwMode="auto">
          <a:xfrm>
            <a:off x="6457950" y="3781425"/>
            <a:ext cx="7731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cxnSp>
        <p:nvCxnSpPr>
          <p:cNvPr id="49163" name="Curved Connector 17">
            <a:extLst>
              <a:ext uri="{FF2B5EF4-FFF2-40B4-BE49-F238E27FC236}">
                <a16:creationId xmlns:a16="http://schemas.microsoft.com/office/drawing/2014/main" id="{55C637A2-F719-034E-A88B-755A2DD22987}"/>
              </a:ext>
            </a:extLst>
          </p:cNvPr>
          <p:cNvCxnSpPr>
            <a:cxnSpLocks noChangeShapeType="1"/>
            <a:stCxn id="49158" idx="3"/>
            <a:endCxn id="49162" idx="3"/>
          </p:cNvCxnSpPr>
          <p:nvPr/>
        </p:nvCxnSpPr>
        <p:spPr bwMode="auto">
          <a:xfrm flipH="1">
            <a:off x="7231063" y="2924175"/>
            <a:ext cx="225425" cy="1244600"/>
          </a:xfrm>
          <a:prstGeom prst="curvedConnector3">
            <a:avLst>
              <a:gd name="adj1" fmla="val -101745"/>
            </a:avLst>
          </a:prstGeom>
          <a:noFill/>
          <a:ln w="28575" algn="ctr">
            <a:solidFill>
              <a:schemeClr val="tx1"/>
            </a:solidFill>
            <a:round/>
            <a:headEnd/>
            <a:tailEnd type="triangle" w="med" len="med"/>
          </a:ln>
        </p:spPr>
      </p:cxnSp>
      <p:sp>
        <p:nvSpPr>
          <p:cNvPr id="49164" name="Picture 18" descr="Person Kostenlos Symbol von ionicons">
            <a:extLst>
              <a:ext uri="{FF2B5EF4-FFF2-40B4-BE49-F238E27FC236}">
                <a16:creationId xmlns:a16="http://schemas.microsoft.com/office/drawing/2014/main" id="{D0500E3F-90B0-5641-B30A-620736EAC227}"/>
              </a:ext>
            </a:extLst>
          </p:cNvPr>
          <p:cNvSpPr>
            <a:spLocks noChangeAspect="1" noChangeArrowheads="1"/>
          </p:cNvSpPr>
          <p:nvPr/>
        </p:nvSpPr>
        <p:spPr bwMode="auto">
          <a:xfrm>
            <a:off x="6784975" y="4695825"/>
            <a:ext cx="77470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65" name="Picture 27" descr="Person Kostenlos Symbol von ionicons">
            <a:extLst>
              <a:ext uri="{FF2B5EF4-FFF2-40B4-BE49-F238E27FC236}">
                <a16:creationId xmlns:a16="http://schemas.microsoft.com/office/drawing/2014/main" id="{7758F7B0-E9FA-084B-BA49-3FEDABAC7AEC}"/>
              </a:ext>
            </a:extLst>
          </p:cNvPr>
          <p:cNvSpPr>
            <a:spLocks noChangeAspect="1" noChangeArrowheads="1"/>
          </p:cNvSpPr>
          <p:nvPr/>
        </p:nvSpPr>
        <p:spPr bwMode="auto">
          <a:xfrm>
            <a:off x="6484938" y="5537200"/>
            <a:ext cx="7747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66" name="Freeform 47">
            <a:extLst>
              <a:ext uri="{FF2B5EF4-FFF2-40B4-BE49-F238E27FC236}">
                <a16:creationId xmlns:a16="http://schemas.microsoft.com/office/drawing/2014/main" id="{58A465D2-EB84-DF41-AFC0-6FBCD3F4351F}"/>
              </a:ext>
            </a:extLst>
          </p:cNvPr>
          <p:cNvSpPr>
            <a:spLocks/>
          </p:cNvSpPr>
          <p:nvPr/>
        </p:nvSpPr>
        <p:spPr bwMode="auto">
          <a:xfrm>
            <a:off x="7550150" y="2809875"/>
            <a:ext cx="681038" cy="2058988"/>
          </a:xfrm>
          <a:custGeom>
            <a:avLst/>
            <a:gdLst>
              <a:gd name="T0" fmla="*/ 250257 w 937930"/>
              <a:gd name="T1" fmla="*/ 0 h 2252311"/>
              <a:gd name="T2" fmla="*/ 677053 w 937930"/>
              <a:gd name="T3" fmla="*/ 991979 h 2252311"/>
              <a:gd name="T4" fmla="*/ 70553 w 937930"/>
              <a:gd name="T5" fmla="*/ 1941446 h 2252311"/>
              <a:gd name="T6" fmla="*/ 36859 w 937930"/>
              <a:gd name="T7" fmla="*/ 2012302 h 22523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7930" h="2252311">
                <a:moveTo>
                  <a:pt x="345329" y="0"/>
                </a:moveTo>
                <a:cubicBezTo>
                  <a:pt x="660461" y="365501"/>
                  <a:pt x="975593" y="731003"/>
                  <a:pt x="934264" y="1084881"/>
                </a:cubicBezTo>
                <a:cubicBezTo>
                  <a:pt x="892935" y="1438759"/>
                  <a:pt x="244590" y="1937288"/>
                  <a:pt x="97356" y="2123268"/>
                </a:cubicBezTo>
                <a:cubicBezTo>
                  <a:pt x="-49878" y="2309248"/>
                  <a:pt x="491" y="2255003"/>
                  <a:pt x="50861" y="2200759"/>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lstStyle/>
          <a:p>
            <a:endParaRPr lang="en-US"/>
          </a:p>
        </p:txBody>
      </p:sp>
      <p:sp>
        <p:nvSpPr>
          <p:cNvPr id="49167" name="Freeform 50">
            <a:extLst>
              <a:ext uri="{FF2B5EF4-FFF2-40B4-BE49-F238E27FC236}">
                <a16:creationId xmlns:a16="http://schemas.microsoft.com/office/drawing/2014/main" id="{43BA4A52-746F-8A41-88D6-8B7A1779C167}"/>
              </a:ext>
            </a:extLst>
          </p:cNvPr>
          <p:cNvSpPr>
            <a:spLocks/>
          </p:cNvSpPr>
          <p:nvPr/>
        </p:nvSpPr>
        <p:spPr bwMode="auto">
          <a:xfrm>
            <a:off x="7705817" y="2827338"/>
            <a:ext cx="1017496" cy="3097212"/>
          </a:xfrm>
          <a:custGeom>
            <a:avLst/>
            <a:gdLst>
              <a:gd name="T0" fmla="*/ 393941 w 937930"/>
              <a:gd name="T1" fmla="*/ 0 h 2252311"/>
              <a:gd name="T2" fmla="*/ 1065781 w 937930"/>
              <a:gd name="T3" fmla="*/ 1491992 h 2252311"/>
              <a:gd name="T4" fmla="*/ 111061 w 937930"/>
              <a:gd name="T5" fmla="*/ 2920043 h 2252311"/>
              <a:gd name="T6" fmla="*/ 58021 w 937930"/>
              <a:gd name="T7" fmla="*/ 3026613 h 22523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7930" h="2252311">
                <a:moveTo>
                  <a:pt x="345329" y="0"/>
                </a:moveTo>
                <a:cubicBezTo>
                  <a:pt x="660461" y="365501"/>
                  <a:pt x="975593" y="731003"/>
                  <a:pt x="934264" y="1084881"/>
                </a:cubicBezTo>
                <a:cubicBezTo>
                  <a:pt x="892935" y="1438759"/>
                  <a:pt x="244590" y="1937288"/>
                  <a:pt x="97356" y="2123268"/>
                </a:cubicBezTo>
                <a:cubicBezTo>
                  <a:pt x="-49878" y="2309248"/>
                  <a:pt x="491" y="2255003"/>
                  <a:pt x="50861" y="2200759"/>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0" tIns="0" rIns="0" bIns="0"/>
          <a:lstStyle/>
          <a:p>
            <a:endParaRPr lang="en-US"/>
          </a:p>
        </p:txBody>
      </p:sp>
      <p:sp>
        <p:nvSpPr>
          <p:cNvPr id="49168" name="TextBox 51">
            <a:extLst>
              <a:ext uri="{FF2B5EF4-FFF2-40B4-BE49-F238E27FC236}">
                <a16:creationId xmlns:a16="http://schemas.microsoft.com/office/drawing/2014/main" id="{9B1F912A-0989-474E-9A71-3FAC027CFBBA}"/>
              </a:ext>
            </a:extLst>
          </p:cNvPr>
          <p:cNvSpPr txBox="1">
            <a:spLocks noChangeArrowheads="1"/>
          </p:cNvSpPr>
          <p:nvPr/>
        </p:nvSpPr>
        <p:spPr bwMode="auto">
          <a:xfrm>
            <a:off x="4963440" y="4632090"/>
            <a:ext cx="147104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rgbClr val="007E39"/>
                </a:solidFill>
              </a:rPr>
              <a:t>Addressees of Greetings</a:t>
            </a:r>
          </a:p>
        </p:txBody>
      </p:sp>
      <p:pic>
        <p:nvPicPr>
          <p:cNvPr id="18" name="Picture 6" descr="Person Kostenlos Symbol von ionicons">
            <a:extLst>
              <a:ext uri="{FF2B5EF4-FFF2-40B4-BE49-F238E27FC236}">
                <a16:creationId xmlns:a16="http://schemas.microsoft.com/office/drawing/2014/main" id="{C694DFBA-01A5-4848-B76F-B28C11D64B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2414" y="2334056"/>
            <a:ext cx="1465338" cy="14653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Person Kostenlos Symbol von ionicons">
            <a:extLst>
              <a:ext uri="{FF2B5EF4-FFF2-40B4-BE49-F238E27FC236}">
                <a16:creationId xmlns:a16="http://schemas.microsoft.com/office/drawing/2014/main" id="{68565F95-1FF8-1E4A-99A4-9144E6CD14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92760" y="2297008"/>
            <a:ext cx="1513487" cy="15134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erson Kostenlos Symbol von ionicons">
            <a:extLst>
              <a:ext uri="{FF2B5EF4-FFF2-40B4-BE49-F238E27FC236}">
                <a16:creationId xmlns:a16="http://schemas.microsoft.com/office/drawing/2014/main" id="{FE517E55-15C0-DF43-8B04-045CD084BCE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08608" y="3795525"/>
            <a:ext cx="905823" cy="9058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Person Kostenlos Symbol von ionicons">
            <a:extLst>
              <a:ext uri="{FF2B5EF4-FFF2-40B4-BE49-F238E27FC236}">
                <a16:creationId xmlns:a16="http://schemas.microsoft.com/office/drawing/2014/main" id="{EC3BE02C-F804-0144-AF92-E5455E83B17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54301" y="4607000"/>
            <a:ext cx="905823" cy="9058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Person Kostenlos Symbol von ionicons">
            <a:extLst>
              <a:ext uri="{FF2B5EF4-FFF2-40B4-BE49-F238E27FC236}">
                <a16:creationId xmlns:a16="http://schemas.microsoft.com/office/drawing/2014/main" id="{71088DB9-EAD6-3A4E-B919-E36C9CE8F6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99508" y="5512823"/>
            <a:ext cx="905823" cy="9058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E31D25-DD85-E54F-B586-3E095C293CBE}"/>
              </a:ext>
            </a:extLst>
          </p:cNvPr>
          <p:cNvSpPr txBox="1"/>
          <p:nvPr/>
        </p:nvSpPr>
        <p:spPr>
          <a:xfrm>
            <a:off x="465883" y="4053854"/>
            <a:ext cx="4296046" cy="1877437"/>
          </a:xfrm>
          <a:prstGeom prst="rect">
            <a:avLst/>
          </a:prstGeom>
          <a:noFill/>
          <a:ln>
            <a:solidFill>
              <a:schemeClr val="tx1"/>
            </a:solidFill>
          </a:ln>
        </p:spPr>
        <p:txBody>
          <a:bodyPr wrap="square" rtlCol="0">
            <a:spAutoFit/>
          </a:bodyPr>
          <a:lstStyle/>
          <a:p>
            <a:r>
              <a:rPr lang="en-US" sz="1800" dirty="0"/>
              <a:t>Letter 2017 (18.09. 1553) </a:t>
            </a:r>
            <a:r>
              <a:rPr lang="en-US" sz="1800" b="1" dirty="0">
                <a:solidFill>
                  <a:schemeClr val="tx2"/>
                </a:solidFill>
              </a:rPr>
              <a:t>Johannes Haller </a:t>
            </a:r>
            <a:r>
              <a:rPr lang="en-US" sz="1800" b="1" dirty="0">
                <a:sym typeface="Wingdings" pitchFamily="2" charset="2"/>
              </a:rPr>
              <a:t></a:t>
            </a:r>
            <a:r>
              <a:rPr lang="en-US" sz="1800" b="1" dirty="0"/>
              <a:t> </a:t>
            </a:r>
            <a:r>
              <a:rPr lang="en-US" sz="1800" b="1" dirty="0">
                <a:solidFill>
                  <a:schemeClr val="tx1">
                    <a:lumMod val="50000"/>
                    <a:lumOff val="50000"/>
                  </a:schemeClr>
                </a:solidFill>
              </a:rPr>
              <a:t>Heinrich Bullinger</a:t>
            </a:r>
          </a:p>
          <a:p>
            <a:endParaRPr lang="en-US" sz="2000" dirty="0"/>
          </a:p>
          <a:p>
            <a:r>
              <a:rPr lang="en-US" sz="2000" b="1" dirty="0" err="1"/>
              <a:t>Saluta</a:t>
            </a:r>
            <a:r>
              <a:rPr lang="en-US" sz="2000" b="1" dirty="0"/>
              <a:t> d. </a:t>
            </a:r>
            <a:r>
              <a:rPr lang="en-US" sz="2000" b="1" dirty="0" err="1">
                <a:solidFill>
                  <a:srgbClr val="007E39"/>
                </a:solidFill>
              </a:rPr>
              <a:t>Gvaltherum</a:t>
            </a:r>
            <a:r>
              <a:rPr lang="en-US" sz="2000" b="1" dirty="0">
                <a:solidFill>
                  <a:srgbClr val="007E39"/>
                </a:solidFill>
              </a:rPr>
              <a:t>, </a:t>
            </a:r>
            <a:r>
              <a:rPr lang="en-US" sz="2000" b="1" dirty="0" err="1">
                <a:solidFill>
                  <a:srgbClr val="007E39"/>
                </a:solidFill>
              </a:rPr>
              <a:t>Pellicanum</a:t>
            </a:r>
            <a:r>
              <a:rPr lang="en-US" sz="2000" b="1" dirty="0">
                <a:solidFill>
                  <a:srgbClr val="007E39"/>
                </a:solidFill>
              </a:rPr>
              <a:t>, </a:t>
            </a:r>
            <a:r>
              <a:rPr lang="en-US" sz="2000" b="1" dirty="0" err="1">
                <a:solidFill>
                  <a:srgbClr val="007E39"/>
                </a:solidFill>
              </a:rPr>
              <a:t>Theodorum</a:t>
            </a:r>
            <a:r>
              <a:rPr lang="en-US" sz="2000" b="1" dirty="0"/>
              <a:t>, </a:t>
            </a:r>
            <a:r>
              <a:rPr lang="en-US" sz="2000" b="1" dirty="0" err="1"/>
              <a:t>generos</a:t>
            </a:r>
            <a:r>
              <a:rPr lang="en-US" sz="2000" b="1" dirty="0"/>
              <a:t> </a:t>
            </a:r>
            <a:r>
              <a:rPr lang="en-US" sz="2000" b="1" dirty="0" err="1"/>
              <a:t>quoque</a:t>
            </a:r>
            <a:r>
              <a:rPr lang="en-US" sz="2000" b="1" dirty="0"/>
              <a:t> </a:t>
            </a:r>
            <a:r>
              <a:rPr lang="en-US" sz="2000" b="1" dirty="0" err="1"/>
              <a:t>tuos</a:t>
            </a:r>
            <a:r>
              <a:rPr lang="en-US" sz="2000" b="1" dirty="0"/>
              <a:t> </a:t>
            </a:r>
            <a:r>
              <a:rPr lang="en-US" sz="2000" b="1" dirty="0" err="1"/>
              <a:t>omnes</a:t>
            </a:r>
            <a:r>
              <a:rPr lang="en-US" sz="2000" b="1" dirty="0"/>
              <a:t> ex me.</a:t>
            </a:r>
          </a:p>
        </p:txBody>
      </p:sp>
      <p:sp>
        <p:nvSpPr>
          <p:cNvPr id="49160" name="TextBox 9">
            <a:extLst>
              <a:ext uri="{FF2B5EF4-FFF2-40B4-BE49-F238E27FC236}">
                <a16:creationId xmlns:a16="http://schemas.microsoft.com/office/drawing/2014/main" id="{09D399CF-96DD-E440-9EE8-719D8E7F648D}"/>
              </a:ext>
            </a:extLst>
          </p:cNvPr>
          <p:cNvSpPr txBox="1">
            <a:spLocks noChangeArrowheads="1"/>
          </p:cNvSpPr>
          <p:nvPr/>
        </p:nvSpPr>
        <p:spPr bwMode="auto">
          <a:xfrm>
            <a:off x="6660232" y="1965394"/>
            <a:ext cx="1487488"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chemeClr val="tx1">
                    <a:lumMod val="50000"/>
                    <a:lumOff val="50000"/>
                  </a:schemeClr>
                </a:solidFill>
              </a:rPr>
              <a:t>Addressee</a:t>
            </a:r>
          </a:p>
        </p:txBody>
      </p:sp>
    </p:spTree>
    <p:extLst>
      <p:ext uri="{BB962C8B-B14F-4D97-AF65-F5344CB8AC3E}">
        <p14:creationId xmlns:p14="http://schemas.microsoft.com/office/powerpoint/2010/main" val="121594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AB36F708-F118-9E4C-A6FF-769E026143F8}"/>
              </a:ext>
            </a:extLst>
          </p:cNvPr>
          <p:cNvSpPr>
            <a:spLocks noGrp="1" noChangeArrowheads="1"/>
          </p:cNvSpPr>
          <p:nvPr>
            <p:ph type="title"/>
          </p:nvPr>
        </p:nvSpPr>
        <p:spPr/>
        <p:txBody>
          <a:bodyPr/>
          <a:lstStyle/>
          <a:p>
            <a:pPr eaLnBrk="1" hangingPunct="1"/>
            <a:r>
              <a:rPr lang="en-US" altLang="en-US"/>
              <a:t>Triadic Greetings</a:t>
            </a:r>
          </a:p>
        </p:txBody>
      </p:sp>
      <p:sp>
        <p:nvSpPr>
          <p:cNvPr id="49154" name="Date Placeholder 3">
            <a:extLst>
              <a:ext uri="{FF2B5EF4-FFF2-40B4-BE49-F238E27FC236}">
                <a16:creationId xmlns:a16="http://schemas.microsoft.com/office/drawing/2014/main" id="{E9B00AEF-13F1-7847-95DB-2D284897E0C7}"/>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fld id="{FC5C4E0B-8D33-4CAE-B203-554405A9ADC1}" type="datetime1">
              <a:rPr lang="en-US" altLang="en-US" sz="1000" smtClean="0"/>
              <a:t>7/3/2025</a:t>
            </a:fld>
            <a:endParaRPr lang="en-US" altLang="en-US" sz="1000"/>
          </a:p>
        </p:txBody>
      </p:sp>
      <p:sp>
        <p:nvSpPr>
          <p:cNvPr id="49155" name="Footer Placeholder 4">
            <a:extLst>
              <a:ext uri="{FF2B5EF4-FFF2-40B4-BE49-F238E27FC236}">
                <a16:creationId xmlns:a16="http://schemas.microsoft.com/office/drawing/2014/main" id="{DA5D96AF-D42F-2B4E-A762-D7889A5A9E3C}"/>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r>
              <a:rPr lang="en-US" altLang="en-US" sz="1000"/>
              <a:t>Martin Volk, Dominic Fischer</a:t>
            </a:r>
          </a:p>
        </p:txBody>
      </p:sp>
      <p:sp>
        <p:nvSpPr>
          <p:cNvPr id="49156" name="Slide Number Placeholder 5">
            <a:extLst>
              <a:ext uri="{FF2B5EF4-FFF2-40B4-BE49-F238E27FC236}">
                <a16:creationId xmlns:a16="http://schemas.microsoft.com/office/drawing/2014/main" id="{D0765AA9-7FC5-FB41-BF52-810EE9FCE4F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r>
              <a:rPr lang="en-US" altLang="en-US" sz="1000"/>
              <a:t>Page </a:t>
            </a:r>
            <a:fld id="{FA9639E1-11C2-6943-B98F-2022034A7403}" type="slidenum">
              <a:rPr lang="en-US" altLang="en-US" sz="1000" smtClean="0"/>
              <a:pPr/>
              <a:t>32</a:t>
            </a:fld>
            <a:endParaRPr lang="en-US" altLang="en-US" sz="1000"/>
          </a:p>
        </p:txBody>
      </p:sp>
      <p:sp>
        <p:nvSpPr>
          <p:cNvPr id="49157" name="Picture 6" descr="Person Kostenlos Symbol von ionicons">
            <a:extLst>
              <a:ext uri="{FF2B5EF4-FFF2-40B4-BE49-F238E27FC236}">
                <a16:creationId xmlns:a16="http://schemas.microsoft.com/office/drawing/2014/main" id="{CC91B857-598A-1143-B8EB-6047ACFD9E17}"/>
              </a:ext>
            </a:extLst>
          </p:cNvPr>
          <p:cNvSpPr>
            <a:spLocks noChangeAspect="1" noChangeArrowheads="1"/>
          </p:cNvSpPr>
          <p:nvPr/>
        </p:nvSpPr>
        <p:spPr bwMode="auto">
          <a:xfrm>
            <a:off x="900113" y="2276475"/>
            <a:ext cx="1223962"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58" name="Picture 7" descr="Person Kostenlos Symbol von ionicons">
            <a:extLst>
              <a:ext uri="{FF2B5EF4-FFF2-40B4-BE49-F238E27FC236}">
                <a16:creationId xmlns:a16="http://schemas.microsoft.com/office/drawing/2014/main" id="{2D636D07-6716-114B-ADB0-50C7B66C96E8}"/>
              </a:ext>
            </a:extLst>
          </p:cNvPr>
          <p:cNvSpPr>
            <a:spLocks noChangeAspect="1" noChangeArrowheads="1"/>
          </p:cNvSpPr>
          <p:nvPr/>
        </p:nvSpPr>
        <p:spPr bwMode="auto">
          <a:xfrm>
            <a:off x="6232525" y="2312988"/>
            <a:ext cx="1223963" cy="1223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cxnSp>
        <p:nvCxnSpPr>
          <p:cNvPr id="49161" name="Straight Arrow Connector 11">
            <a:extLst>
              <a:ext uri="{FF2B5EF4-FFF2-40B4-BE49-F238E27FC236}">
                <a16:creationId xmlns:a16="http://schemas.microsoft.com/office/drawing/2014/main" id="{919351F8-56CF-B941-8CD8-4217EA2BD20A}"/>
              </a:ext>
            </a:extLst>
          </p:cNvPr>
          <p:cNvCxnSpPr>
            <a:cxnSpLocks/>
          </p:cNvCxnSpPr>
          <p:nvPr/>
        </p:nvCxnSpPr>
        <p:spPr bwMode="auto">
          <a:xfrm flipV="1">
            <a:off x="2501170" y="3066725"/>
            <a:ext cx="3167063" cy="36512"/>
          </a:xfrm>
          <a:prstGeom prst="straightConnector1">
            <a:avLst/>
          </a:prstGeom>
          <a:noFill/>
          <a:ln w="69850" algn="ctr">
            <a:solidFill>
              <a:schemeClr val="tx1"/>
            </a:solidFill>
            <a:round/>
            <a:headEnd/>
            <a:tailEnd type="triangle" w="med" len="med"/>
          </a:ln>
        </p:spPr>
      </p:cxnSp>
      <p:sp>
        <p:nvSpPr>
          <p:cNvPr id="49162" name="Picture 15" descr="Person Kostenlos Symbol von ionicons">
            <a:extLst>
              <a:ext uri="{FF2B5EF4-FFF2-40B4-BE49-F238E27FC236}">
                <a16:creationId xmlns:a16="http://schemas.microsoft.com/office/drawing/2014/main" id="{22436DFC-6E50-9F48-A20A-9ED37A678414}"/>
              </a:ext>
            </a:extLst>
          </p:cNvPr>
          <p:cNvSpPr>
            <a:spLocks noChangeAspect="1" noChangeArrowheads="1"/>
          </p:cNvSpPr>
          <p:nvPr/>
        </p:nvSpPr>
        <p:spPr bwMode="auto">
          <a:xfrm>
            <a:off x="6457950" y="3781425"/>
            <a:ext cx="773113"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64" name="Picture 18" descr="Person Kostenlos Symbol von ionicons">
            <a:extLst>
              <a:ext uri="{FF2B5EF4-FFF2-40B4-BE49-F238E27FC236}">
                <a16:creationId xmlns:a16="http://schemas.microsoft.com/office/drawing/2014/main" id="{D0500E3F-90B0-5641-B30A-620736EAC227}"/>
              </a:ext>
            </a:extLst>
          </p:cNvPr>
          <p:cNvSpPr>
            <a:spLocks noChangeAspect="1" noChangeArrowheads="1"/>
          </p:cNvSpPr>
          <p:nvPr/>
        </p:nvSpPr>
        <p:spPr bwMode="auto">
          <a:xfrm>
            <a:off x="6784975" y="4695825"/>
            <a:ext cx="77470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65" name="Picture 27" descr="Person Kostenlos Symbol von ionicons">
            <a:extLst>
              <a:ext uri="{FF2B5EF4-FFF2-40B4-BE49-F238E27FC236}">
                <a16:creationId xmlns:a16="http://schemas.microsoft.com/office/drawing/2014/main" id="{7758F7B0-E9FA-084B-BA49-3FEDABAC7AEC}"/>
              </a:ext>
            </a:extLst>
          </p:cNvPr>
          <p:cNvSpPr>
            <a:spLocks noChangeAspect="1" noChangeArrowheads="1"/>
          </p:cNvSpPr>
          <p:nvPr/>
        </p:nvSpPr>
        <p:spPr bwMode="auto">
          <a:xfrm>
            <a:off x="6484938" y="5537200"/>
            <a:ext cx="7747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66" name="Freeform 47">
            <a:extLst>
              <a:ext uri="{FF2B5EF4-FFF2-40B4-BE49-F238E27FC236}">
                <a16:creationId xmlns:a16="http://schemas.microsoft.com/office/drawing/2014/main" id="{58A465D2-EB84-DF41-AFC0-6FBCD3F4351F}"/>
              </a:ext>
            </a:extLst>
          </p:cNvPr>
          <p:cNvSpPr>
            <a:spLocks/>
          </p:cNvSpPr>
          <p:nvPr/>
        </p:nvSpPr>
        <p:spPr bwMode="auto">
          <a:xfrm flipH="1">
            <a:off x="336177" y="2927790"/>
            <a:ext cx="696182" cy="2426310"/>
          </a:xfrm>
          <a:custGeom>
            <a:avLst/>
            <a:gdLst>
              <a:gd name="T0" fmla="*/ 250257 w 937930"/>
              <a:gd name="T1" fmla="*/ 0 h 2252311"/>
              <a:gd name="T2" fmla="*/ 677053 w 937930"/>
              <a:gd name="T3" fmla="*/ 991979 h 2252311"/>
              <a:gd name="T4" fmla="*/ 70553 w 937930"/>
              <a:gd name="T5" fmla="*/ 1941446 h 2252311"/>
              <a:gd name="T6" fmla="*/ 36859 w 937930"/>
              <a:gd name="T7" fmla="*/ 2012302 h 22523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7930" h="2252311">
                <a:moveTo>
                  <a:pt x="345329" y="0"/>
                </a:moveTo>
                <a:cubicBezTo>
                  <a:pt x="660461" y="365501"/>
                  <a:pt x="975593" y="731003"/>
                  <a:pt x="934264" y="1084881"/>
                </a:cubicBezTo>
                <a:cubicBezTo>
                  <a:pt x="892935" y="1438759"/>
                  <a:pt x="244590" y="1937288"/>
                  <a:pt x="97356" y="2123268"/>
                </a:cubicBezTo>
                <a:cubicBezTo>
                  <a:pt x="-49878" y="2309248"/>
                  <a:pt x="491" y="2255003"/>
                  <a:pt x="50861" y="2200759"/>
                </a:cubicBezTo>
              </a:path>
            </a:pathLst>
          </a:custGeom>
          <a:noFill/>
          <a:ln w="25400" cap="flat" cmpd="sng" algn="ctr">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lstStyle/>
          <a:p>
            <a:endParaRPr lang="en-US"/>
          </a:p>
        </p:txBody>
      </p:sp>
      <p:sp>
        <p:nvSpPr>
          <p:cNvPr id="49167" name="Freeform 50">
            <a:extLst>
              <a:ext uri="{FF2B5EF4-FFF2-40B4-BE49-F238E27FC236}">
                <a16:creationId xmlns:a16="http://schemas.microsoft.com/office/drawing/2014/main" id="{43BA4A52-746F-8A41-88D6-8B7A1779C167}"/>
              </a:ext>
            </a:extLst>
          </p:cNvPr>
          <p:cNvSpPr>
            <a:spLocks/>
          </p:cNvSpPr>
          <p:nvPr/>
        </p:nvSpPr>
        <p:spPr bwMode="auto">
          <a:xfrm flipH="1">
            <a:off x="101270" y="2875394"/>
            <a:ext cx="920842" cy="3097212"/>
          </a:xfrm>
          <a:custGeom>
            <a:avLst/>
            <a:gdLst>
              <a:gd name="T0" fmla="*/ 393941 w 937930"/>
              <a:gd name="T1" fmla="*/ 0 h 2252311"/>
              <a:gd name="T2" fmla="*/ 1065781 w 937930"/>
              <a:gd name="T3" fmla="*/ 1491992 h 2252311"/>
              <a:gd name="T4" fmla="*/ 111061 w 937930"/>
              <a:gd name="T5" fmla="*/ 2920043 h 2252311"/>
              <a:gd name="T6" fmla="*/ 58021 w 937930"/>
              <a:gd name="T7" fmla="*/ 3026613 h 22523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7930" h="2252311">
                <a:moveTo>
                  <a:pt x="345329" y="0"/>
                </a:moveTo>
                <a:cubicBezTo>
                  <a:pt x="660461" y="365501"/>
                  <a:pt x="975593" y="731003"/>
                  <a:pt x="934264" y="1084881"/>
                </a:cubicBezTo>
                <a:cubicBezTo>
                  <a:pt x="892935" y="1438759"/>
                  <a:pt x="244590" y="1937288"/>
                  <a:pt x="97356" y="2123268"/>
                </a:cubicBezTo>
                <a:cubicBezTo>
                  <a:pt x="-49878" y="2309248"/>
                  <a:pt x="491" y="2255003"/>
                  <a:pt x="50861" y="2200759"/>
                </a:cubicBezTo>
              </a:path>
            </a:pathLst>
          </a:custGeom>
          <a:noFill/>
          <a:ln w="25400" cap="flat" cmpd="sng" algn="ctr">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lstStyle/>
          <a:p>
            <a:endParaRPr lang="en-US"/>
          </a:p>
        </p:txBody>
      </p:sp>
      <p:sp>
        <p:nvSpPr>
          <p:cNvPr id="49168" name="TextBox 51">
            <a:extLst>
              <a:ext uri="{FF2B5EF4-FFF2-40B4-BE49-F238E27FC236}">
                <a16:creationId xmlns:a16="http://schemas.microsoft.com/office/drawing/2014/main" id="{9B1F912A-0989-474E-9A71-3FAC027CFBBA}"/>
              </a:ext>
            </a:extLst>
          </p:cNvPr>
          <p:cNvSpPr txBox="1">
            <a:spLocks noChangeArrowheads="1"/>
          </p:cNvSpPr>
          <p:nvPr/>
        </p:nvSpPr>
        <p:spPr bwMode="auto">
          <a:xfrm>
            <a:off x="2313311" y="4184613"/>
            <a:ext cx="147104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rgbClr val="7030A0"/>
                </a:solidFill>
              </a:rPr>
              <a:t>Senders of Greetings</a:t>
            </a:r>
          </a:p>
        </p:txBody>
      </p:sp>
      <p:pic>
        <p:nvPicPr>
          <p:cNvPr id="18" name="Picture 6" descr="Person Kostenlos Symbol von ionicons">
            <a:extLst>
              <a:ext uri="{FF2B5EF4-FFF2-40B4-BE49-F238E27FC236}">
                <a16:creationId xmlns:a16="http://schemas.microsoft.com/office/drawing/2014/main" id="{C694DFBA-01A5-4848-B76F-B28C11D64B8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2414" y="2334056"/>
            <a:ext cx="1465338" cy="14653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Person Kostenlos Symbol von ionicons">
            <a:extLst>
              <a:ext uri="{FF2B5EF4-FFF2-40B4-BE49-F238E27FC236}">
                <a16:creationId xmlns:a16="http://schemas.microsoft.com/office/drawing/2014/main" id="{68565F95-1FF8-1E4A-99A4-9144E6CD14F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92760" y="2297008"/>
            <a:ext cx="1513487" cy="15134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erson Kostenlos Symbol von ionicons">
            <a:extLst>
              <a:ext uri="{FF2B5EF4-FFF2-40B4-BE49-F238E27FC236}">
                <a16:creationId xmlns:a16="http://schemas.microsoft.com/office/drawing/2014/main" id="{FE517E55-15C0-DF43-8B04-045CD084BCE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80263" y="3747469"/>
            <a:ext cx="905823" cy="9058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Person Kostenlos Symbol von ionicons">
            <a:extLst>
              <a:ext uri="{FF2B5EF4-FFF2-40B4-BE49-F238E27FC236}">
                <a16:creationId xmlns:a16="http://schemas.microsoft.com/office/drawing/2014/main" id="{EC3BE02C-F804-0144-AF92-E5455E83B17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41994" y="4606118"/>
            <a:ext cx="905823" cy="9058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Person Kostenlos Symbol von ionicons">
            <a:extLst>
              <a:ext uri="{FF2B5EF4-FFF2-40B4-BE49-F238E27FC236}">
                <a16:creationId xmlns:a16="http://schemas.microsoft.com/office/drawing/2014/main" id="{71088DB9-EAD6-3A4E-B919-E36C9CE8F6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02352" y="5464767"/>
            <a:ext cx="905823" cy="905823"/>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47">
            <a:extLst>
              <a:ext uri="{FF2B5EF4-FFF2-40B4-BE49-F238E27FC236}">
                <a16:creationId xmlns:a16="http://schemas.microsoft.com/office/drawing/2014/main" id="{DD907B9A-9297-6941-829D-E0C41C1D3E6A}"/>
              </a:ext>
            </a:extLst>
          </p:cNvPr>
          <p:cNvSpPr>
            <a:spLocks/>
          </p:cNvSpPr>
          <p:nvPr/>
        </p:nvSpPr>
        <p:spPr bwMode="auto">
          <a:xfrm flipH="1">
            <a:off x="568324" y="3110843"/>
            <a:ext cx="492259" cy="1386038"/>
          </a:xfrm>
          <a:custGeom>
            <a:avLst/>
            <a:gdLst>
              <a:gd name="T0" fmla="*/ 250257 w 937930"/>
              <a:gd name="T1" fmla="*/ 0 h 2252311"/>
              <a:gd name="T2" fmla="*/ 677053 w 937930"/>
              <a:gd name="T3" fmla="*/ 991979 h 2252311"/>
              <a:gd name="T4" fmla="*/ 70553 w 937930"/>
              <a:gd name="T5" fmla="*/ 1941446 h 2252311"/>
              <a:gd name="T6" fmla="*/ 36859 w 937930"/>
              <a:gd name="T7" fmla="*/ 2012302 h 225231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7930" h="2252311">
                <a:moveTo>
                  <a:pt x="345329" y="0"/>
                </a:moveTo>
                <a:cubicBezTo>
                  <a:pt x="660461" y="365501"/>
                  <a:pt x="975593" y="731003"/>
                  <a:pt x="934264" y="1084881"/>
                </a:cubicBezTo>
                <a:cubicBezTo>
                  <a:pt x="892935" y="1438759"/>
                  <a:pt x="244590" y="1937288"/>
                  <a:pt x="97356" y="2123268"/>
                </a:cubicBezTo>
                <a:cubicBezTo>
                  <a:pt x="-49878" y="2309248"/>
                  <a:pt x="491" y="2255003"/>
                  <a:pt x="50861" y="2200759"/>
                </a:cubicBezTo>
              </a:path>
            </a:pathLst>
          </a:custGeom>
          <a:noFill/>
          <a:ln w="25400" cap="flat" cmpd="sng" algn="ctr">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lIns="0" tIns="0" rIns="0" bIns="0"/>
          <a:lstStyle/>
          <a:p>
            <a:endParaRPr lang="en-US"/>
          </a:p>
        </p:txBody>
      </p:sp>
      <p:sp>
        <p:nvSpPr>
          <p:cNvPr id="30" name="TextBox 29">
            <a:extLst>
              <a:ext uri="{FF2B5EF4-FFF2-40B4-BE49-F238E27FC236}">
                <a16:creationId xmlns:a16="http://schemas.microsoft.com/office/drawing/2014/main" id="{529886F2-DB2F-1445-8287-FB0DE291FA07}"/>
              </a:ext>
            </a:extLst>
          </p:cNvPr>
          <p:cNvSpPr txBox="1"/>
          <p:nvPr/>
        </p:nvSpPr>
        <p:spPr>
          <a:xfrm>
            <a:off x="4492601" y="4266773"/>
            <a:ext cx="4230712" cy="1631216"/>
          </a:xfrm>
          <a:prstGeom prst="rect">
            <a:avLst/>
          </a:prstGeom>
          <a:noFill/>
          <a:ln>
            <a:solidFill>
              <a:schemeClr val="tx1"/>
            </a:solidFill>
          </a:ln>
        </p:spPr>
        <p:txBody>
          <a:bodyPr wrap="square" rtlCol="0">
            <a:spAutoFit/>
          </a:bodyPr>
          <a:lstStyle/>
          <a:p>
            <a:r>
              <a:rPr lang="en-US" sz="1800" dirty="0"/>
              <a:t>Letter 215 (3.08. 1548) </a:t>
            </a:r>
            <a:r>
              <a:rPr lang="en-US" sz="1800" b="1" dirty="0">
                <a:solidFill>
                  <a:schemeClr val="tx2"/>
                </a:solidFill>
              </a:rPr>
              <a:t>Ambrosius </a:t>
            </a:r>
            <a:r>
              <a:rPr lang="en-US" sz="1800" b="1" dirty="0" err="1">
                <a:solidFill>
                  <a:schemeClr val="tx2"/>
                </a:solidFill>
              </a:rPr>
              <a:t>Blarer</a:t>
            </a:r>
            <a:r>
              <a:rPr lang="en-US" sz="1800" b="1" dirty="0">
                <a:solidFill>
                  <a:srgbClr val="00B050"/>
                </a:solidFill>
              </a:rPr>
              <a:t> </a:t>
            </a:r>
            <a:r>
              <a:rPr lang="en-US" sz="1800" b="1" dirty="0">
                <a:sym typeface="Wingdings" pitchFamily="2" charset="2"/>
              </a:rPr>
              <a:t></a:t>
            </a:r>
            <a:r>
              <a:rPr lang="en-US" sz="1800" b="1" dirty="0"/>
              <a:t> </a:t>
            </a:r>
            <a:r>
              <a:rPr lang="en-US" sz="1800" b="1" dirty="0">
                <a:solidFill>
                  <a:schemeClr val="bg2"/>
                </a:solidFill>
              </a:rPr>
              <a:t>Heinrich Bullinger</a:t>
            </a:r>
          </a:p>
          <a:p>
            <a:endParaRPr lang="en-US" sz="2000" dirty="0"/>
          </a:p>
          <a:p>
            <a:r>
              <a:rPr lang="en-US" sz="2000" b="1" dirty="0" err="1"/>
              <a:t>Salutant</a:t>
            </a:r>
            <a:r>
              <a:rPr lang="en-US" sz="2000" b="1" dirty="0"/>
              <a:t> </a:t>
            </a:r>
            <a:r>
              <a:rPr lang="en-US" sz="2000" b="1" dirty="0" err="1"/>
              <a:t>te</a:t>
            </a:r>
            <a:r>
              <a:rPr lang="en-US" sz="2000" b="1" dirty="0"/>
              <a:t> </a:t>
            </a:r>
            <a:r>
              <a:rPr lang="en-US" sz="2000" b="1" dirty="0" err="1"/>
              <a:t>nostri</a:t>
            </a:r>
            <a:r>
              <a:rPr lang="en-US" sz="2000" b="1" dirty="0"/>
              <a:t>, </a:t>
            </a:r>
            <a:r>
              <a:rPr lang="en-US" sz="2000" b="1" dirty="0" err="1"/>
              <a:t>praecipue</a:t>
            </a:r>
            <a:r>
              <a:rPr lang="en-US" sz="2000" b="1" dirty="0"/>
              <a:t> </a:t>
            </a:r>
            <a:r>
              <a:rPr lang="en-US" sz="2000" b="1" dirty="0" err="1">
                <a:solidFill>
                  <a:srgbClr val="7030A0"/>
                </a:solidFill>
              </a:rPr>
              <a:t>mea</a:t>
            </a:r>
            <a:r>
              <a:rPr lang="en-US" sz="2000" b="1" dirty="0">
                <a:solidFill>
                  <a:srgbClr val="7030A0"/>
                </a:solidFill>
              </a:rPr>
              <a:t> uxor </a:t>
            </a:r>
            <a:r>
              <a:rPr lang="en-US" sz="2000" b="1" dirty="0"/>
              <a:t>et</a:t>
            </a:r>
            <a:r>
              <a:rPr lang="en-US" sz="2000" b="1" dirty="0">
                <a:solidFill>
                  <a:srgbClr val="7030A0"/>
                </a:solidFill>
              </a:rPr>
              <a:t> </a:t>
            </a:r>
            <a:r>
              <a:rPr lang="en-US" sz="2000" b="1" dirty="0" err="1">
                <a:solidFill>
                  <a:srgbClr val="7030A0"/>
                </a:solidFill>
              </a:rPr>
              <a:t>Conradus</a:t>
            </a:r>
            <a:r>
              <a:rPr lang="en-US" sz="2000" b="1" dirty="0">
                <a:solidFill>
                  <a:srgbClr val="7030A0"/>
                </a:solidFill>
              </a:rPr>
              <a:t> </a:t>
            </a:r>
            <a:r>
              <a:rPr lang="en-US" sz="2000" b="1" dirty="0" err="1">
                <a:solidFill>
                  <a:srgbClr val="7030A0"/>
                </a:solidFill>
              </a:rPr>
              <a:t>Zviccius</a:t>
            </a:r>
            <a:r>
              <a:rPr lang="en-US" sz="2000" b="1" dirty="0"/>
              <a:t>.</a:t>
            </a:r>
          </a:p>
        </p:txBody>
      </p:sp>
      <p:sp>
        <p:nvSpPr>
          <p:cNvPr id="2" name="TextBox 8">
            <a:extLst>
              <a:ext uri="{FF2B5EF4-FFF2-40B4-BE49-F238E27FC236}">
                <a16:creationId xmlns:a16="http://schemas.microsoft.com/office/drawing/2014/main" id="{248A8024-11EA-8465-5E45-C445680F1EA6}"/>
              </a:ext>
            </a:extLst>
          </p:cNvPr>
          <p:cNvSpPr txBox="1">
            <a:spLocks noChangeArrowheads="1"/>
          </p:cNvSpPr>
          <p:nvPr/>
        </p:nvSpPr>
        <p:spPr bwMode="auto">
          <a:xfrm>
            <a:off x="923925" y="1958975"/>
            <a:ext cx="12223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chemeClr val="tx2"/>
                </a:solidFill>
              </a:rPr>
              <a:t>Sender</a:t>
            </a:r>
          </a:p>
        </p:txBody>
      </p:sp>
      <p:sp>
        <p:nvSpPr>
          <p:cNvPr id="3" name="TextBox 9">
            <a:extLst>
              <a:ext uri="{FF2B5EF4-FFF2-40B4-BE49-F238E27FC236}">
                <a16:creationId xmlns:a16="http://schemas.microsoft.com/office/drawing/2014/main" id="{C697A0F2-65A3-7E21-D9DD-76C5E2B79066}"/>
              </a:ext>
            </a:extLst>
          </p:cNvPr>
          <p:cNvSpPr txBox="1">
            <a:spLocks noChangeArrowheads="1"/>
          </p:cNvSpPr>
          <p:nvPr/>
        </p:nvSpPr>
        <p:spPr bwMode="auto">
          <a:xfrm>
            <a:off x="5937542" y="1955615"/>
            <a:ext cx="1487488"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Arial" panose="020B0604020202020204" pitchFamily="34" charset="0"/>
                <a:ea typeface="ＭＳ Ｐゴシック" panose="020B0600070205080204" pitchFamily="34" charset="-128"/>
              </a:defRPr>
            </a:lvl1pPr>
            <a:lvl2pPr marL="742950" indent="-285750">
              <a:defRPr sz="1700">
                <a:solidFill>
                  <a:schemeClr val="tx1"/>
                </a:solidFill>
                <a:latin typeface="Arial" panose="020B0604020202020204" pitchFamily="34" charset="0"/>
                <a:ea typeface="ＭＳ Ｐゴシック" panose="020B0600070205080204" pitchFamily="34" charset="-128"/>
              </a:defRPr>
            </a:lvl2pPr>
            <a:lvl3pPr marL="1143000" indent="-228600">
              <a:defRPr sz="1700">
                <a:solidFill>
                  <a:schemeClr val="tx1"/>
                </a:solidFill>
                <a:latin typeface="Arial" panose="020B0604020202020204" pitchFamily="34" charset="0"/>
                <a:ea typeface="ＭＳ Ｐゴシック" panose="020B0600070205080204" pitchFamily="34" charset="-128"/>
              </a:defRPr>
            </a:lvl3pPr>
            <a:lvl4pPr marL="1600200" indent="-228600">
              <a:defRPr sz="1700">
                <a:solidFill>
                  <a:schemeClr val="tx1"/>
                </a:solidFill>
                <a:latin typeface="Arial" panose="020B0604020202020204" pitchFamily="34" charset="0"/>
                <a:ea typeface="ＭＳ Ｐゴシック" panose="020B0600070205080204" pitchFamily="34" charset="-128"/>
              </a:defRPr>
            </a:lvl4pPr>
            <a:lvl5pPr marL="2057400" indent="-228600">
              <a:defRPr sz="1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7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chemeClr val="tx1">
                    <a:lumMod val="50000"/>
                    <a:lumOff val="50000"/>
                  </a:schemeClr>
                </a:solidFill>
              </a:rPr>
              <a:t>Addressee</a:t>
            </a:r>
          </a:p>
        </p:txBody>
      </p:sp>
    </p:spTree>
    <p:extLst>
      <p:ext uri="{BB962C8B-B14F-4D97-AF65-F5344CB8AC3E}">
        <p14:creationId xmlns:p14="http://schemas.microsoft.com/office/powerpoint/2010/main" val="322242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29F6-C463-0E4F-81B1-5572ED8673F1}"/>
              </a:ext>
            </a:extLst>
          </p:cNvPr>
          <p:cNvSpPr>
            <a:spLocks noGrp="1"/>
          </p:cNvSpPr>
          <p:nvPr>
            <p:ph type="title"/>
          </p:nvPr>
        </p:nvSpPr>
        <p:spPr/>
        <p:txBody>
          <a:bodyPr/>
          <a:lstStyle/>
          <a:p>
            <a:r>
              <a:rPr lang="en-US" dirty="0"/>
              <a:t>Who sends greetings? “Mark the info in the XML”</a:t>
            </a:r>
          </a:p>
        </p:txBody>
      </p:sp>
      <p:sp>
        <p:nvSpPr>
          <p:cNvPr id="3" name="Content Placeholder 2">
            <a:extLst>
              <a:ext uri="{FF2B5EF4-FFF2-40B4-BE49-F238E27FC236}">
                <a16:creationId xmlns:a16="http://schemas.microsoft.com/office/drawing/2014/main" id="{DBAE3468-8D6F-D14D-804E-0BD781C5E5EB}"/>
              </a:ext>
            </a:extLst>
          </p:cNvPr>
          <p:cNvSpPr>
            <a:spLocks noGrp="1"/>
          </p:cNvSpPr>
          <p:nvPr>
            <p:ph idx="1"/>
          </p:nvPr>
        </p:nvSpPr>
        <p:spPr>
          <a:xfrm>
            <a:off x="900113" y="1916832"/>
            <a:ext cx="7343775" cy="3887787"/>
          </a:xfrm>
        </p:spPr>
        <p:txBody>
          <a:bodyPr/>
          <a:lstStyle/>
          <a:p>
            <a:r>
              <a:rPr lang="en-US" sz="1900" b="1">
                <a:solidFill>
                  <a:srgbClr val="C00000"/>
                </a:solidFill>
              </a:rPr>
              <a:t>Input</a:t>
            </a:r>
          </a:p>
          <a:p>
            <a:r>
              <a:rPr lang="en-US" sz="1900"/>
              <a:t>&lt;</a:t>
            </a:r>
            <a:r>
              <a:rPr lang="en-US" sz="1900" dirty="0"/>
              <a:t>s n="30"&gt;</a:t>
            </a:r>
            <a:r>
              <a:rPr lang="en-US" sz="1900" b="1" dirty="0"/>
              <a:t>&lt;</a:t>
            </a:r>
            <a:r>
              <a:rPr lang="en-US" sz="1900" b="1" dirty="0" err="1"/>
              <a:t>pers</a:t>
            </a:r>
            <a:r>
              <a:rPr lang="en-US" sz="1900" b="1" dirty="0"/>
              <a:t> ref="p5565"&gt;</a:t>
            </a:r>
            <a:r>
              <a:rPr lang="en-US" sz="1900" dirty="0"/>
              <a:t>Capito</a:t>
            </a:r>
            <a:r>
              <a:rPr lang="en-US" sz="1900" b="1" dirty="0"/>
              <a:t>&lt;/</a:t>
            </a:r>
            <a:r>
              <a:rPr lang="en-US" sz="1900" b="1" dirty="0" err="1"/>
              <a:t>pers</a:t>
            </a:r>
            <a:r>
              <a:rPr lang="en-US" sz="1900" b="1" dirty="0"/>
              <a:t>&gt;</a:t>
            </a:r>
            <a:r>
              <a:rPr lang="en-US" sz="1900" dirty="0"/>
              <a:t> </a:t>
            </a:r>
            <a:r>
              <a:rPr lang="en-US" sz="1900" dirty="0" err="1"/>
              <a:t>nuper</a:t>
            </a:r>
            <a:r>
              <a:rPr lang="en-US" sz="1900" dirty="0"/>
              <a:t> ad me </a:t>
            </a:r>
            <a:r>
              <a:rPr lang="en-US" sz="1900" dirty="0" err="1"/>
              <a:t>scribens</a:t>
            </a:r>
            <a:r>
              <a:rPr lang="en-US" sz="1900" dirty="0"/>
              <a:t> </a:t>
            </a:r>
            <a:r>
              <a:rPr lang="en-US" sz="1900" dirty="0" err="1"/>
              <a:t>iussit</a:t>
            </a:r>
            <a:r>
              <a:rPr lang="en-US" sz="1900" dirty="0"/>
              <a:t> </a:t>
            </a:r>
            <a:r>
              <a:rPr lang="en-US" sz="1900" dirty="0" err="1"/>
              <a:t>te</a:t>
            </a:r>
            <a:r>
              <a:rPr lang="en-US" sz="1900" dirty="0"/>
              <a:t> </a:t>
            </a:r>
            <a:r>
              <a:rPr lang="en-US" sz="1900" dirty="0" err="1"/>
              <a:t>diligenter</a:t>
            </a:r>
            <a:r>
              <a:rPr lang="en-US" sz="1900" dirty="0"/>
              <a:t> </a:t>
            </a:r>
            <a:r>
              <a:rPr lang="en-US" sz="1900" dirty="0" err="1"/>
              <a:t>salutare</a:t>
            </a:r>
            <a:r>
              <a:rPr lang="en-US" sz="1900" dirty="0"/>
              <a:t>, </a:t>
            </a:r>
            <a:r>
              <a:rPr lang="en-US" sz="1900" dirty="0" err="1"/>
              <a:t>denique</a:t>
            </a:r>
            <a:r>
              <a:rPr lang="en-US" sz="1900" dirty="0"/>
              <a:t> et </a:t>
            </a:r>
            <a:r>
              <a:rPr lang="en-US" sz="1900" b="1" dirty="0"/>
              <a:t>&lt;</a:t>
            </a:r>
            <a:r>
              <a:rPr lang="en-US" sz="1900" b="1" dirty="0" err="1"/>
              <a:t>pers</a:t>
            </a:r>
            <a:r>
              <a:rPr lang="en-US" sz="1900" b="1" dirty="0"/>
              <a:t> ref="p1753"&gt;</a:t>
            </a:r>
            <a:r>
              <a:rPr lang="en-US" sz="1900" dirty="0" err="1"/>
              <a:t>Leonem</a:t>
            </a:r>
            <a:r>
              <a:rPr lang="en-US" sz="1900" b="1" dirty="0"/>
              <a:t>&lt;/</a:t>
            </a:r>
            <a:r>
              <a:rPr lang="en-US" sz="1900" b="1" dirty="0" err="1"/>
              <a:t>pers</a:t>
            </a:r>
            <a:r>
              <a:rPr lang="en-US" sz="1900" b="1" dirty="0"/>
              <a:t>&gt; </a:t>
            </a:r>
            <a:r>
              <a:rPr lang="en-US" sz="1900" dirty="0"/>
              <a:t>ipsum </a:t>
            </a:r>
            <a:r>
              <a:rPr lang="en-US" sz="1900" dirty="0" err="1"/>
              <a:t>iuncto</a:t>
            </a:r>
            <a:r>
              <a:rPr lang="en-US" sz="1900" dirty="0"/>
              <a:t> </a:t>
            </a:r>
            <a:r>
              <a:rPr lang="en-US" sz="1900" b="1" dirty="0"/>
              <a:t>&lt;</a:t>
            </a:r>
            <a:r>
              <a:rPr lang="en-US" sz="1900" b="1" dirty="0" err="1"/>
              <a:t>pers</a:t>
            </a:r>
            <a:r>
              <a:rPr lang="en-US" sz="1900" b="1" dirty="0"/>
              <a:t> ref="p8171"&gt;</a:t>
            </a:r>
            <a:r>
              <a:rPr lang="en-US" sz="1900" dirty="0" err="1"/>
              <a:t>Theodoro</a:t>
            </a:r>
            <a:r>
              <a:rPr lang="en-US" sz="1900" b="1" dirty="0"/>
              <a:t>&lt;/</a:t>
            </a:r>
            <a:r>
              <a:rPr lang="en-US" sz="1900" b="1" dirty="0" err="1"/>
              <a:t>pers</a:t>
            </a:r>
            <a:r>
              <a:rPr lang="en-US" sz="1900" b="1" dirty="0"/>
              <a:t>&gt;, </a:t>
            </a:r>
            <a:r>
              <a:rPr lang="en-US" sz="1900" dirty="0"/>
              <a:t>quos </a:t>
            </a:r>
            <a:r>
              <a:rPr lang="en-US" sz="1900" dirty="0" err="1"/>
              <a:t>etiam</a:t>
            </a:r>
            <a:r>
              <a:rPr lang="en-US" sz="1900" dirty="0"/>
              <a:t> </a:t>
            </a:r>
            <a:r>
              <a:rPr lang="en-US" sz="1900" dirty="0" err="1"/>
              <a:t>meo</a:t>
            </a:r>
            <a:r>
              <a:rPr lang="en-US" sz="1900" dirty="0"/>
              <a:t> </a:t>
            </a:r>
            <a:r>
              <a:rPr lang="en-US" sz="1900" dirty="0" err="1"/>
              <a:t>nomine</a:t>
            </a:r>
            <a:r>
              <a:rPr lang="en-US" sz="1900" dirty="0"/>
              <a:t> </a:t>
            </a:r>
            <a:r>
              <a:rPr lang="en-US" sz="1900" dirty="0" err="1"/>
              <a:t>salvere</a:t>
            </a:r>
            <a:r>
              <a:rPr lang="en-US" sz="1900" dirty="0"/>
              <a:t> </a:t>
            </a:r>
            <a:r>
              <a:rPr lang="en-US" sz="1900" dirty="0" err="1"/>
              <a:t>iubeas</a:t>
            </a:r>
            <a:r>
              <a:rPr lang="en-US" sz="1900" dirty="0"/>
              <a:t>.&lt;/s&gt;</a:t>
            </a:r>
          </a:p>
          <a:p>
            <a:endParaRPr lang="en-US" sz="1900" dirty="0"/>
          </a:p>
          <a:p>
            <a:r>
              <a:rPr lang="en-US" sz="1900" b="1" dirty="0">
                <a:solidFill>
                  <a:srgbClr val="C00000"/>
                </a:solidFill>
              </a:rPr>
              <a:t>ChatGPT</a:t>
            </a:r>
          </a:p>
          <a:p>
            <a:r>
              <a:rPr lang="en-US" sz="1900" dirty="0"/>
              <a:t>&lt;s n="30"&gt;</a:t>
            </a:r>
            <a:r>
              <a:rPr lang="en-US" sz="1900" b="1" dirty="0"/>
              <a:t>&lt;</a:t>
            </a:r>
            <a:r>
              <a:rPr lang="en-US" sz="1900" b="1" dirty="0" err="1"/>
              <a:t>pers</a:t>
            </a:r>
            <a:r>
              <a:rPr lang="en-US" sz="1900" b="1" dirty="0"/>
              <a:t> ref="p5565" </a:t>
            </a:r>
            <a:r>
              <a:rPr lang="en-US" sz="1900" b="1" dirty="0">
                <a:solidFill>
                  <a:srgbClr val="7030A0"/>
                </a:solidFill>
              </a:rPr>
              <a:t>sent="from"</a:t>
            </a:r>
            <a:r>
              <a:rPr lang="en-US" sz="1900" b="1" dirty="0"/>
              <a:t>&gt;</a:t>
            </a:r>
            <a:r>
              <a:rPr lang="en-US" sz="1900" b="1" dirty="0">
                <a:solidFill>
                  <a:srgbClr val="7030A0"/>
                </a:solidFill>
              </a:rPr>
              <a:t>Capito</a:t>
            </a:r>
            <a:r>
              <a:rPr lang="en-US" sz="1900" b="1" dirty="0"/>
              <a:t>&lt;/</a:t>
            </a:r>
            <a:r>
              <a:rPr lang="en-US" sz="1900" b="1" dirty="0" err="1"/>
              <a:t>pers</a:t>
            </a:r>
            <a:r>
              <a:rPr lang="en-US" sz="1900" b="1" dirty="0"/>
              <a:t>&gt;</a:t>
            </a:r>
            <a:r>
              <a:rPr lang="en-US" sz="1900" dirty="0"/>
              <a:t> </a:t>
            </a:r>
            <a:r>
              <a:rPr lang="en-US" sz="1900" dirty="0" err="1"/>
              <a:t>nuper</a:t>
            </a:r>
            <a:r>
              <a:rPr lang="en-US" sz="1900" dirty="0"/>
              <a:t> ad me </a:t>
            </a:r>
            <a:r>
              <a:rPr lang="en-US" sz="1900" dirty="0" err="1"/>
              <a:t>scribens</a:t>
            </a:r>
            <a:r>
              <a:rPr lang="en-US" sz="1900" dirty="0"/>
              <a:t> </a:t>
            </a:r>
            <a:r>
              <a:rPr lang="en-US" sz="1900" dirty="0" err="1"/>
              <a:t>iussit</a:t>
            </a:r>
            <a:r>
              <a:rPr lang="en-US" sz="1900" dirty="0"/>
              <a:t> </a:t>
            </a:r>
            <a:r>
              <a:rPr lang="en-US" sz="1900" dirty="0" err="1"/>
              <a:t>te</a:t>
            </a:r>
            <a:r>
              <a:rPr lang="en-US" sz="1900" dirty="0"/>
              <a:t> </a:t>
            </a:r>
            <a:r>
              <a:rPr lang="en-US" sz="1900" dirty="0" err="1"/>
              <a:t>diligenter</a:t>
            </a:r>
            <a:r>
              <a:rPr lang="en-US" sz="1900" dirty="0"/>
              <a:t> </a:t>
            </a:r>
            <a:r>
              <a:rPr lang="en-US" sz="1900" dirty="0" err="1"/>
              <a:t>salutare</a:t>
            </a:r>
            <a:r>
              <a:rPr lang="en-US" sz="1900" dirty="0"/>
              <a:t>, </a:t>
            </a:r>
            <a:r>
              <a:rPr lang="en-US" sz="1900" dirty="0" err="1"/>
              <a:t>denique</a:t>
            </a:r>
            <a:r>
              <a:rPr lang="en-US" sz="1900" dirty="0"/>
              <a:t> et </a:t>
            </a:r>
            <a:r>
              <a:rPr lang="en-US" sz="1900" b="1" dirty="0"/>
              <a:t>&lt;</a:t>
            </a:r>
            <a:r>
              <a:rPr lang="en-US" sz="1900" b="1" dirty="0" err="1"/>
              <a:t>pers</a:t>
            </a:r>
            <a:r>
              <a:rPr lang="en-US" sz="1900" b="1" dirty="0"/>
              <a:t> ref="p1753" </a:t>
            </a:r>
            <a:r>
              <a:rPr lang="en-US" sz="1900" b="1" dirty="0">
                <a:solidFill>
                  <a:srgbClr val="007E39"/>
                </a:solidFill>
              </a:rPr>
              <a:t>sent="to"</a:t>
            </a:r>
            <a:r>
              <a:rPr lang="en-US" sz="1900" b="1" dirty="0"/>
              <a:t>&gt;</a:t>
            </a:r>
            <a:r>
              <a:rPr lang="en-US" sz="1900" b="1" dirty="0" err="1">
                <a:solidFill>
                  <a:srgbClr val="007E39"/>
                </a:solidFill>
              </a:rPr>
              <a:t>Leonem</a:t>
            </a:r>
            <a:r>
              <a:rPr lang="en-US" sz="1900" b="1" dirty="0"/>
              <a:t>&lt;/</a:t>
            </a:r>
            <a:r>
              <a:rPr lang="en-US" sz="1900" b="1" dirty="0" err="1"/>
              <a:t>pers</a:t>
            </a:r>
            <a:r>
              <a:rPr lang="en-US" sz="1900" b="1" dirty="0"/>
              <a:t>&gt; </a:t>
            </a:r>
            <a:r>
              <a:rPr lang="en-US" sz="1900" dirty="0"/>
              <a:t>ipsum </a:t>
            </a:r>
            <a:r>
              <a:rPr lang="en-US" sz="1900" dirty="0" err="1"/>
              <a:t>iuncto</a:t>
            </a:r>
            <a:r>
              <a:rPr lang="en-US" sz="1900" dirty="0"/>
              <a:t> </a:t>
            </a:r>
            <a:r>
              <a:rPr lang="en-US" sz="1900" b="1" dirty="0"/>
              <a:t>&lt;</a:t>
            </a:r>
            <a:r>
              <a:rPr lang="en-US" sz="1900" b="1" dirty="0" err="1"/>
              <a:t>pers</a:t>
            </a:r>
            <a:r>
              <a:rPr lang="en-US" sz="1900" b="1" dirty="0"/>
              <a:t> ref="p8171" </a:t>
            </a:r>
            <a:r>
              <a:rPr lang="en-US" sz="1900" b="1" dirty="0">
                <a:solidFill>
                  <a:srgbClr val="007E39"/>
                </a:solidFill>
              </a:rPr>
              <a:t>sent="to"</a:t>
            </a:r>
            <a:r>
              <a:rPr lang="en-US" sz="1900" b="1" dirty="0"/>
              <a:t>&gt;</a:t>
            </a:r>
            <a:r>
              <a:rPr lang="en-US" sz="1900" b="1" dirty="0" err="1">
                <a:solidFill>
                  <a:srgbClr val="007E39"/>
                </a:solidFill>
              </a:rPr>
              <a:t>Theodoro</a:t>
            </a:r>
            <a:r>
              <a:rPr lang="en-US" sz="1900" b="1" dirty="0"/>
              <a:t>&lt;/</a:t>
            </a:r>
            <a:r>
              <a:rPr lang="en-US" sz="1900" b="1" dirty="0" err="1"/>
              <a:t>pers</a:t>
            </a:r>
            <a:r>
              <a:rPr lang="en-US" sz="1900" b="1" dirty="0"/>
              <a:t>&gt;, </a:t>
            </a:r>
            <a:r>
              <a:rPr lang="en-US" sz="1900" dirty="0"/>
              <a:t>quos </a:t>
            </a:r>
            <a:r>
              <a:rPr lang="en-US" sz="1900" dirty="0" err="1"/>
              <a:t>etiam</a:t>
            </a:r>
            <a:r>
              <a:rPr lang="en-US" sz="1900" dirty="0"/>
              <a:t> </a:t>
            </a:r>
            <a:r>
              <a:rPr lang="en-US" sz="1900" dirty="0" err="1"/>
              <a:t>meo</a:t>
            </a:r>
            <a:r>
              <a:rPr lang="en-US" sz="1900" dirty="0"/>
              <a:t> </a:t>
            </a:r>
            <a:r>
              <a:rPr lang="en-US" sz="1900" dirty="0" err="1"/>
              <a:t>nomine</a:t>
            </a:r>
            <a:r>
              <a:rPr lang="en-US" sz="1900" dirty="0"/>
              <a:t> </a:t>
            </a:r>
            <a:r>
              <a:rPr lang="en-US" sz="1900" dirty="0" err="1"/>
              <a:t>salvere</a:t>
            </a:r>
            <a:r>
              <a:rPr lang="en-US" sz="1900" dirty="0"/>
              <a:t> </a:t>
            </a:r>
            <a:r>
              <a:rPr lang="en-US" sz="1900" dirty="0" err="1"/>
              <a:t>iubeas</a:t>
            </a:r>
            <a:r>
              <a:rPr lang="en-US" sz="1900" dirty="0"/>
              <a:t>.&lt;/s&gt;</a:t>
            </a:r>
          </a:p>
          <a:p>
            <a:endParaRPr lang="en-US" sz="1900" dirty="0"/>
          </a:p>
        </p:txBody>
      </p:sp>
      <p:sp>
        <p:nvSpPr>
          <p:cNvPr id="4" name="Date Placeholder 3">
            <a:extLst>
              <a:ext uri="{FF2B5EF4-FFF2-40B4-BE49-F238E27FC236}">
                <a16:creationId xmlns:a16="http://schemas.microsoft.com/office/drawing/2014/main" id="{4429066B-7FC3-684A-AAC9-523CCBF093F2}"/>
              </a:ext>
            </a:extLst>
          </p:cNvPr>
          <p:cNvSpPr>
            <a:spLocks noGrp="1"/>
          </p:cNvSpPr>
          <p:nvPr>
            <p:ph type="dt" sz="half" idx="10"/>
          </p:nvPr>
        </p:nvSpPr>
        <p:spPr/>
        <p:txBody>
          <a:bodyPr/>
          <a:lstStyle/>
          <a:p>
            <a:fld id="{2DE679AF-9BCC-489F-B7B2-ADFA4F7BBD9B}" type="datetime1">
              <a:rPr lang="en-US" smtClean="0"/>
              <a:t>7/3/2025</a:t>
            </a:fld>
            <a:endParaRPr lang="en-US"/>
          </a:p>
        </p:txBody>
      </p:sp>
      <p:sp>
        <p:nvSpPr>
          <p:cNvPr id="5" name="Footer Placeholder 4">
            <a:extLst>
              <a:ext uri="{FF2B5EF4-FFF2-40B4-BE49-F238E27FC236}">
                <a16:creationId xmlns:a16="http://schemas.microsoft.com/office/drawing/2014/main" id="{9E347D7D-F66D-F249-A7D1-CD1C80637D4E}"/>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0A5CAF86-94BC-8D42-8AF8-89BD47434D04}"/>
              </a:ext>
            </a:extLst>
          </p:cNvPr>
          <p:cNvSpPr>
            <a:spLocks noGrp="1"/>
          </p:cNvSpPr>
          <p:nvPr>
            <p:ph type="sldNum" sz="quarter" idx="12"/>
          </p:nvPr>
        </p:nvSpPr>
        <p:spPr/>
        <p:txBody>
          <a:bodyPr/>
          <a:lstStyle/>
          <a:p>
            <a:r>
              <a:rPr lang="en-US"/>
              <a:t>Page </a:t>
            </a:r>
            <a:fld id="{5E63DF82-ECFB-0447-94C8-66F126FE0A61}" type="slidenum">
              <a:rPr lang="en-US" smtClean="0"/>
              <a:pPr/>
              <a:t>33</a:t>
            </a:fld>
            <a:endParaRPr lang="en-US"/>
          </a:p>
        </p:txBody>
      </p:sp>
    </p:spTree>
    <p:extLst>
      <p:ext uri="{BB962C8B-B14F-4D97-AF65-F5344CB8AC3E}">
        <p14:creationId xmlns:p14="http://schemas.microsoft.com/office/powerpoint/2010/main" val="309119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Heinrich Bullinger's LiveStory_1">
            <a:hlinkClick r:id="" action="ppaction://media"/>
            <a:extLst>
              <a:ext uri="{FF2B5EF4-FFF2-40B4-BE49-F238E27FC236}">
                <a16:creationId xmlns:a16="http://schemas.microsoft.com/office/drawing/2014/main" id="{AF0F5773-662D-C741-8D0F-4E01D538A8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5768" y="332656"/>
            <a:ext cx="7380820" cy="5904656"/>
          </a:xfrm>
          <a:prstGeom prst="rect">
            <a:avLst/>
          </a:prstGeom>
        </p:spPr>
      </p:pic>
      <p:sp>
        <p:nvSpPr>
          <p:cNvPr id="2" name="Date Placeholder 1">
            <a:extLst>
              <a:ext uri="{FF2B5EF4-FFF2-40B4-BE49-F238E27FC236}">
                <a16:creationId xmlns:a16="http://schemas.microsoft.com/office/drawing/2014/main" id="{E596B082-4B35-0C9A-B1A8-0F55F15DC398}"/>
              </a:ext>
            </a:extLst>
          </p:cNvPr>
          <p:cNvSpPr>
            <a:spLocks noGrp="1"/>
          </p:cNvSpPr>
          <p:nvPr>
            <p:ph type="dt" sz="half" idx="10"/>
          </p:nvPr>
        </p:nvSpPr>
        <p:spPr/>
        <p:txBody>
          <a:bodyPr/>
          <a:lstStyle/>
          <a:p>
            <a:fld id="{0B46D37A-5A8B-4E76-B36A-8D7B9161ED14}" type="datetime1">
              <a:rPr lang="en-US" smtClean="0"/>
              <a:t>7/3/2025</a:t>
            </a:fld>
            <a:endParaRPr lang="en-US"/>
          </a:p>
        </p:txBody>
      </p:sp>
      <p:sp>
        <p:nvSpPr>
          <p:cNvPr id="3" name="Footer Placeholder 2">
            <a:extLst>
              <a:ext uri="{FF2B5EF4-FFF2-40B4-BE49-F238E27FC236}">
                <a16:creationId xmlns:a16="http://schemas.microsoft.com/office/drawing/2014/main" id="{43C6A6AB-457F-1564-4B13-9E59FB125EEE}"/>
              </a:ext>
            </a:extLst>
          </p:cNvPr>
          <p:cNvSpPr>
            <a:spLocks noGrp="1"/>
          </p:cNvSpPr>
          <p:nvPr>
            <p:ph type="ftr" sz="quarter" idx="11"/>
          </p:nvPr>
        </p:nvSpPr>
        <p:spPr/>
        <p:txBody>
          <a:bodyPr/>
          <a:lstStyle/>
          <a:p>
            <a:r>
              <a:rPr lang="en-US"/>
              <a:t>Martin Volk, Dominic Fischer</a:t>
            </a:r>
            <a:endParaRPr lang="en-US" dirty="0"/>
          </a:p>
        </p:txBody>
      </p:sp>
      <p:sp>
        <p:nvSpPr>
          <p:cNvPr id="4" name="Slide Number Placeholder 3">
            <a:extLst>
              <a:ext uri="{FF2B5EF4-FFF2-40B4-BE49-F238E27FC236}">
                <a16:creationId xmlns:a16="http://schemas.microsoft.com/office/drawing/2014/main" id="{D15484E0-528A-BE1E-52C1-94A8DC718514}"/>
              </a:ext>
            </a:extLst>
          </p:cNvPr>
          <p:cNvSpPr>
            <a:spLocks noGrp="1"/>
          </p:cNvSpPr>
          <p:nvPr>
            <p:ph type="sldNum" sz="quarter" idx="12"/>
          </p:nvPr>
        </p:nvSpPr>
        <p:spPr/>
        <p:txBody>
          <a:bodyPr/>
          <a:lstStyle/>
          <a:p>
            <a:r>
              <a:rPr lang="en-US"/>
              <a:t>Page </a:t>
            </a:r>
            <a:fld id="{1E78324C-0427-2545-B9D3-74091019BA4F}" type="slidenum">
              <a:rPr lang="en-US" smtClean="0"/>
              <a:pPr/>
              <a:t>34</a:t>
            </a:fld>
            <a:endParaRPr lang="en-US"/>
          </a:p>
        </p:txBody>
      </p:sp>
    </p:spTree>
    <p:extLst>
      <p:ext uri="{BB962C8B-B14F-4D97-AF65-F5344CB8AC3E}">
        <p14:creationId xmlns:p14="http://schemas.microsoft.com/office/powerpoint/2010/main" val="307821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888" y="3068960"/>
            <a:ext cx="4680000" cy="720080"/>
          </a:xfrm>
        </p:spPr>
        <p:txBody>
          <a:bodyPr/>
          <a:lstStyle/>
          <a:p>
            <a:pPr algn="ctr"/>
            <a:r>
              <a:rPr lang="en-US" sz="4400" dirty="0" err="1"/>
              <a:t>Vielen</a:t>
            </a:r>
            <a:r>
              <a:rPr lang="en-US" sz="4400" dirty="0"/>
              <a:t> Dank!</a:t>
            </a:r>
            <a:br>
              <a:rPr lang="en-US" sz="4400"/>
            </a:br>
            <a:endParaRPr lang="en-US" sz="3200" dirty="0"/>
          </a:p>
        </p:txBody>
      </p:sp>
      <p:sp>
        <p:nvSpPr>
          <p:cNvPr id="4" name="Date Placeholder 3"/>
          <p:cNvSpPr>
            <a:spLocks noGrp="1"/>
          </p:cNvSpPr>
          <p:nvPr>
            <p:ph type="dt" sz="half" idx="10"/>
          </p:nvPr>
        </p:nvSpPr>
        <p:spPr/>
        <p:txBody>
          <a:bodyPr/>
          <a:lstStyle/>
          <a:p>
            <a:fld id="{1774D42F-3B0E-4001-8F68-25B4AC0D0510}" type="datetime1">
              <a:rPr lang="en-US" smtClean="0"/>
              <a:t>7/3/2025</a:t>
            </a:fld>
            <a:endParaRPr lang="en-US"/>
          </a:p>
        </p:txBody>
      </p:sp>
      <p:sp>
        <p:nvSpPr>
          <p:cNvPr id="6" name="Slide Number Placeholder 5"/>
          <p:cNvSpPr>
            <a:spLocks noGrp="1"/>
          </p:cNvSpPr>
          <p:nvPr>
            <p:ph type="sldNum" sz="quarter" idx="12"/>
          </p:nvPr>
        </p:nvSpPr>
        <p:spPr/>
        <p:txBody>
          <a:bodyPr/>
          <a:lstStyle/>
          <a:p>
            <a:r>
              <a:rPr lang="en-US"/>
              <a:t>Page </a:t>
            </a:r>
            <a:fld id="{5E63DF82-ECFB-0447-94C8-66F126FE0A61}" type="slidenum">
              <a:rPr lang="en-US" smtClean="0"/>
              <a:pPr/>
              <a:t>35</a:t>
            </a:fld>
            <a:endParaRPr lang="en-US"/>
          </a:p>
        </p:txBody>
      </p:sp>
      <p:sp>
        <p:nvSpPr>
          <p:cNvPr id="7" name="Footer Placeholder 6">
            <a:extLst>
              <a:ext uri="{FF2B5EF4-FFF2-40B4-BE49-F238E27FC236}">
                <a16:creationId xmlns:a16="http://schemas.microsoft.com/office/drawing/2014/main" id="{63798B1C-1E93-F846-AF5E-14F6B096D66A}"/>
              </a:ext>
            </a:extLst>
          </p:cNvPr>
          <p:cNvSpPr>
            <a:spLocks noGrp="1"/>
          </p:cNvSpPr>
          <p:nvPr>
            <p:ph type="ftr" sz="quarter" idx="11"/>
          </p:nvPr>
        </p:nvSpPr>
        <p:spPr/>
        <p:txBody>
          <a:bodyPr/>
          <a:lstStyle/>
          <a:p>
            <a:r>
              <a:rPr lang="en-US"/>
              <a:t>Martin Volk, Dominic Fischer</a:t>
            </a:r>
            <a:endParaRPr lang="en-US" dirty="0"/>
          </a:p>
        </p:txBody>
      </p:sp>
      <p:pic>
        <p:nvPicPr>
          <p:cNvPr id="8" name="Picture 7">
            <a:extLst>
              <a:ext uri="{FF2B5EF4-FFF2-40B4-BE49-F238E27FC236}">
                <a16:creationId xmlns:a16="http://schemas.microsoft.com/office/drawing/2014/main" id="{502FC321-1834-0C47-A5A0-0868895DD0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0112" y="1484784"/>
            <a:ext cx="2187243" cy="3888432"/>
          </a:xfrm>
          <a:prstGeom prst="rect">
            <a:avLst/>
          </a:prstGeom>
        </p:spPr>
      </p:pic>
    </p:spTree>
    <p:extLst>
      <p:ext uri="{BB962C8B-B14F-4D97-AF65-F5344CB8AC3E}">
        <p14:creationId xmlns:p14="http://schemas.microsoft.com/office/powerpoint/2010/main" val="168322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770F6-0995-EA21-A79F-EE4C9C0EF576}"/>
              </a:ext>
            </a:extLst>
          </p:cNvPr>
          <p:cNvSpPr>
            <a:spLocks noGrp="1"/>
          </p:cNvSpPr>
          <p:nvPr>
            <p:ph type="title"/>
          </p:nvPr>
        </p:nvSpPr>
        <p:spPr/>
        <p:txBody>
          <a:bodyPr/>
          <a:lstStyle/>
          <a:p>
            <a:r>
              <a:rPr lang="de-DE"/>
              <a:t>Team Bullinger Digital</a:t>
            </a:r>
            <a:endParaRPr lang="en-GB"/>
          </a:p>
        </p:txBody>
      </p:sp>
      <p:sp>
        <p:nvSpPr>
          <p:cNvPr id="3" name="Content Placeholder 2">
            <a:extLst>
              <a:ext uri="{FF2B5EF4-FFF2-40B4-BE49-F238E27FC236}">
                <a16:creationId xmlns:a16="http://schemas.microsoft.com/office/drawing/2014/main" id="{A534108B-7C17-01FD-8200-09F34B98C231}"/>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1F9A6934-FDDB-9EAA-6DF1-3FC91802867B}"/>
              </a:ext>
            </a:extLst>
          </p:cNvPr>
          <p:cNvSpPr>
            <a:spLocks noGrp="1"/>
          </p:cNvSpPr>
          <p:nvPr>
            <p:ph type="dt" sz="half" idx="10"/>
          </p:nvPr>
        </p:nvSpPr>
        <p:spPr/>
        <p:txBody>
          <a:bodyPr/>
          <a:lstStyle/>
          <a:p>
            <a:fld id="{F4F5F2E8-5555-4943-846C-9CD48FFB2BB9}" type="datetime1">
              <a:rPr lang="en-US" smtClean="0"/>
              <a:t>7/3/2025</a:t>
            </a:fld>
            <a:endParaRPr lang="en-US"/>
          </a:p>
        </p:txBody>
      </p:sp>
      <p:sp>
        <p:nvSpPr>
          <p:cNvPr id="5" name="Footer Placeholder 4">
            <a:extLst>
              <a:ext uri="{FF2B5EF4-FFF2-40B4-BE49-F238E27FC236}">
                <a16:creationId xmlns:a16="http://schemas.microsoft.com/office/drawing/2014/main" id="{FECBFCEC-1380-8222-2C47-688FECA62454}"/>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E1416A6F-BC10-25D2-9083-E64DD77FD541}"/>
              </a:ext>
            </a:extLst>
          </p:cNvPr>
          <p:cNvSpPr>
            <a:spLocks noGrp="1"/>
          </p:cNvSpPr>
          <p:nvPr>
            <p:ph type="sldNum" sz="quarter" idx="12"/>
          </p:nvPr>
        </p:nvSpPr>
        <p:spPr/>
        <p:txBody>
          <a:bodyPr/>
          <a:lstStyle/>
          <a:p>
            <a:r>
              <a:rPr lang="en-US"/>
              <a:t>Page </a:t>
            </a:r>
            <a:fld id="{5E63DF82-ECFB-0447-94C8-66F126FE0A61}" type="slidenum">
              <a:rPr lang="en-US" smtClean="0"/>
              <a:pPr/>
              <a:t>36</a:t>
            </a:fld>
            <a:endParaRPr lang="en-US"/>
          </a:p>
        </p:txBody>
      </p:sp>
      <p:sp>
        <p:nvSpPr>
          <p:cNvPr id="7" name="Content Placeholder 2">
            <a:extLst>
              <a:ext uri="{FF2B5EF4-FFF2-40B4-BE49-F238E27FC236}">
                <a16:creationId xmlns:a16="http://schemas.microsoft.com/office/drawing/2014/main" id="{E4644A7B-EB9B-51C1-5F11-14D335EEC7DB}"/>
              </a:ext>
            </a:extLst>
          </p:cNvPr>
          <p:cNvSpPr txBox="1">
            <a:spLocks/>
          </p:cNvSpPr>
          <p:nvPr/>
        </p:nvSpPr>
        <p:spPr bwMode="auto">
          <a:xfrm>
            <a:off x="900113" y="4941168"/>
            <a:ext cx="7343775" cy="1223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1800" kern="0"/>
              <a:t>In addition for Automatic Handwriting Recognition</a:t>
            </a:r>
          </a:p>
          <a:p>
            <a:pPr marL="342900" indent="-342900">
              <a:buFontTx/>
              <a:buChar char="-"/>
            </a:pPr>
            <a:r>
              <a:rPr lang="en-US" sz="1800" kern="0"/>
              <a:t>Tobias Hodel + Team (Uni Bern)</a:t>
            </a:r>
          </a:p>
          <a:p>
            <a:pPr marL="342900" indent="-342900">
              <a:buFontTx/>
              <a:buChar char="-"/>
            </a:pPr>
            <a:r>
              <a:rPr lang="en-US" sz="1800" kern="0"/>
              <a:t>Andreas Fischer + Team (FH Fribourg)</a:t>
            </a:r>
            <a:endParaRPr lang="en-US" sz="1800" kern="0" dirty="0"/>
          </a:p>
        </p:txBody>
      </p:sp>
      <p:pic>
        <p:nvPicPr>
          <p:cNvPr id="8" name="Picture 7">
            <a:extLst>
              <a:ext uri="{FF2B5EF4-FFF2-40B4-BE49-F238E27FC236}">
                <a16:creationId xmlns:a16="http://schemas.microsoft.com/office/drawing/2014/main" id="{5F3B6A28-07F8-CFCC-855B-E7473CCA4B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0491" y="1743014"/>
            <a:ext cx="5168574" cy="2907323"/>
          </a:xfrm>
          <a:prstGeom prst="rect">
            <a:avLst/>
          </a:prstGeom>
        </p:spPr>
      </p:pic>
      <p:sp>
        <p:nvSpPr>
          <p:cNvPr id="9" name="Content Placeholder 2">
            <a:extLst>
              <a:ext uri="{FF2B5EF4-FFF2-40B4-BE49-F238E27FC236}">
                <a16:creationId xmlns:a16="http://schemas.microsoft.com/office/drawing/2014/main" id="{595CAC32-8A5F-FC42-B933-C345C62D9EEC}"/>
              </a:ext>
            </a:extLst>
          </p:cNvPr>
          <p:cNvSpPr txBox="1">
            <a:spLocks/>
          </p:cNvSpPr>
          <p:nvPr/>
        </p:nvSpPr>
        <p:spPr bwMode="auto">
          <a:xfrm>
            <a:off x="6300192" y="1771650"/>
            <a:ext cx="2757226" cy="30255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pPr>
              <a:spcBef>
                <a:spcPts val="600"/>
              </a:spcBef>
            </a:pPr>
            <a:r>
              <a:rPr lang="en-US" sz="1800" kern="0" dirty="0"/>
              <a:t>Phillip </a:t>
            </a:r>
            <a:r>
              <a:rPr lang="en-US" sz="1800" kern="0" dirty="0" err="1"/>
              <a:t>Ströbel</a:t>
            </a:r>
            <a:endParaRPr lang="en-US" sz="1800" kern="0" dirty="0"/>
          </a:p>
          <a:p>
            <a:pPr>
              <a:spcBef>
                <a:spcPts val="600"/>
              </a:spcBef>
            </a:pPr>
            <a:r>
              <a:rPr lang="en-US" sz="1800" kern="0" dirty="0"/>
              <a:t>Bernard </a:t>
            </a:r>
            <a:r>
              <a:rPr lang="en-US" sz="1800" kern="0" dirty="0" err="1"/>
              <a:t>Schroffenegger</a:t>
            </a:r>
            <a:endParaRPr lang="en-US" sz="1800" kern="0" dirty="0"/>
          </a:p>
          <a:p>
            <a:pPr>
              <a:spcBef>
                <a:spcPts val="600"/>
              </a:spcBef>
            </a:pPr>
            <a:r>
              <a:rPr lang="en-US" sz="1800" kern="0" dirty="0"/>
              <a:t>Raphael Müller</a:t>
            </a:r>
          </a:p>
          <a:p>
            <a:pPr>
              <a:spcBef>
                <a:spcPts val="600"/>
              </a:spcBef>
            </a:pPr>
            <a:r>
              <a:rPr lang="en-US" sz="1800" kern="0" dirty="0"/>
              <a:t>Raphael </a:t>
            </a:r>
            <a:r>
              <a:rPr lang="en-US" sz="1800" kern="0" dirty="0" err="1"/>
              <a:t>Schwitter</a:t>
            </a:r>
            <a:endParaRPr lang="en-US" sz="1800" kern="0" dirty="0"/>
          </a:p>
          <a:p>
            <a:pPr>
              <a:spcBef>
                <a:spcPts val="600"/>
              </a:spcBef>
            </a:pPr>
            <a:r>
              <a:rPr lang="en-US" sz="1800" kern="0" dirty="0"/>
              <a:t>Patricia </a:t>
            </a:r>
            <a:r>
              <a:rPr lang="en-US" sz="1800" kern="0" dirty="0" err="1"/>
              <a:t>Scheurer</a:t>
            </a:r>
            <a:endParaRPr lang="en-US" sz="1800" kern="0" dirty="0"/>
          </a:p>
          <a:p>
            <a:pPr>
              <a:spcBef>
                <a:spcPts val="600"/>
              </a:spcBef>
            </a:pPr>
            <a:r>
              <a:rPr lang="en-US" sz="1800" kern="0" dirty="0"/>
              <a:t>Martin Volk</a:t>
            </a:r>
          </a:p>
          <a:p>
            <a:pPr>
              <a:spcBef>
                <a:spcPts val="600"/>
              </a:spcBef>
            </a:pPr>
            <a:r>
              <a:rPr lang="en-US" sz="1800" kern="0" dirty="0"/>
              <a:t>Angela </a:t>
            </a:r>
            <a:r>
              <a:rPr lang="en-US" sz="1800" kern="0" dirty="0" err="1"/>
              <a:t>Heldstab</a:t>
            </a:r>
            <a:endParaRPr lang="en-US" sz="1800" kern="0" dirty="0"/>
          </a:p>
          <a:p>
            <a:pPr>
              <a:spcBef>
                <a:spcPts val="600"/>
              </a:spcBef>
            </a:pPr>
            <a:r>
              <a:rPr lang="en-US" sz="1800" kern="0" dirty="0"/>
              <a:t>Lukas Fischer</a:t>
            </a:r>
          </a:p>
        </p:txBody>
      </p:sp>
    </p:spTree>
    <p:extLst>
      <p:ext uri="{BB962C8B-B14F-4D97-AF65-F5344CB8AC3E}">
        <p14:creationId xmlns:p14="http://schemas.microsoft.com/office/powerpoint/2010/main" val="3157992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B939-06E7-1C82-D574-6BDA224C1DF7}"/>
              </a:ext>
            </a:extLst>
          </p:cNvPr>
          <p:cNvSpPr>
            <a:spLocks noGrp="1"/>
          </p:cNvSpPr>
          <p:nvPr>
            <p:ph type="title"/>
          </p:nvPr>
        </p:nvSpPr>
        <p:spPr/>
        <p:txBody>
          <a:bodyPr/>
          <a:lstStyle/>
          <a:p>
            <a:r>
              <a:rPr lang="de-DE"/>
              <a:t>Thanks to our Students</a:t>
            </a:r>
            <a:endParaRPr lang="en-GB"/>
          </a:p>
        </p:txBody>
      </p:sp>
      <p:sp>
        <p:nvSpPr>
          <p:cNvPr id="3" name="Content Placeholder 2">
            <a:extLst>
              <a:ext uri="{FF2B5EF4-FFF2-40B4-BE49-F238E27FC236}">
                <a16:creationId xmlns:a16="http://schemas.microsoft.com/office/drawing/2014/main" id="{2A713C9D-BF2C-8424-F6BD-5044502386D6}"/>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8DF491C9-7DC5-0BE6-76FE-9196870034E2}"/>
              </a:ext>
            </a:extLst>
          </p:cNvPr>
          <p:cNvSpPr>
            <a:spLocks noGrp="1"/>
          </p:cNvSpPr>
          <p:nvPr>
            <p:ph type="dt" sz="half" idx="10"/>
          </p:nvPr>
        </p:nvSpPr>
        <p:spPr/>
        <p:txBody>
          <a:bodyPr/>
          <a:lstStyle/>
          <a:p>
            <a:fld id="{F4F5F2E8-5555-4943-846C-9CD48FFB2BB9}" type="datetime1">
              <a:rPr lang="en-US" smtClean="0"/>
              <a:t>7/3/2025</a:t>
            </a:fld>
            <a:endParaRPr lang="en-US"/>
          </a:p>
        </p:txBody>
      </p:sp>
      <p:sp>
        <p:nvSpPr>
          <p:cNvPr id="5" name="Footer Placeholder 4">
            <a:extLst>
              <a:ext uri="{FF2B5EF4-FFF2-40B4-BE49-F238E27FC236}">
                <a16:creationId xmlns:a16="http://schemas.microsoft.com/office/drawing/2014/main" id="{95EFD379-278C-D063-D734-081134987809}"/>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B616D270-9091-937B-F473-CE14328274DA}"/>
              </a:ext>
            </a:extLst>
          </p:cNvPr>
          <p:cNvSpPr>
            <a:spLocks noGrp="1"/>
          </p:cNvSpPr>
          <p:nvPr>
            <p:ph type="sldNum" sz="quarter" idx="12"/>
          </p:nvPr>
        </p:nvSpPr>
        <p:spPr/>
        <p:txBody>
          <a:bodyPr/>
          <a:lstStyle/>
          <a:p>
            <a:r>
              <a:rPr lang="en-US"/>
              <a:t>Page </a:t>
            </a:r>
            <a:fld id="{5E63DF82-ECFB-0447-94C8-66F126FE0A61}" type="slidenum">
              <a:rPr lang="en-US" smtClean="0"/>
              <a:pPr/>
              <a:t>37</a:t>
            </a:fld>
            <a:endParaRPr lang="en-US"/>
          </a:p>
        </p:txBody>
      </p:sp>
      <p:pic>
        <p:nvPicPr>
          <p:cNvPr id="7" name="Picture 6">
            <a:extLst>
              <a:ext uri="{FF2B5EF4-FFF2-40B4-BE49-F238E27FC236}">
                <a16:creationId xmlns:a16="http://schemas.microsoft.com/office/drawing/2014/main" id="{0FCFF087-3273-4548-AE82-21BD181B45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8754" y="2201238"/>
            <a:ext cx="1947488" cy="2520279"/>
          </a:xfrm>
          <a:prstGeom prst="rect">
            <a:avLst/>
          </a:prstGeom>
        </p:spPr>
      </p:pic>
      <p:pic>
        <p:nvPicPr>
          <p:cNvPr id="8" name="Picture 7">
            <a:extLst>
              <a:ext uri="{FF2B5EF4-FFF2-40B4-BE49-F238E27FC236}">
                <a16:creationId xmlns:a16="http://schemas.microsoft.com/office/drawing/2014/main" id="{CC8B5BF4-E946-D34A-B22B-AD2FBF1A82A1}"/>
              </a:ext>
            </a:extLst>
          </p:cNvPr>
          <p:cNvPicPr>
            <a:picLocks noChangeAspect="1"/>
          </p:cNvPicPr>
          <p:nvPr/>
        </p:nvPicPr>
        <p:blipFill>
          <a:blip r:embed="rId3"/>
          <a:stretch>
            <a:fillRect/>
          </a:stretch>
        </p:blipFill>
        <p:spPr>
          <a:xfrm>
            <a:off x="6712954" y="1646279"/>
            <a:ext cx="1886876" cy="2520280"/>
          </a:xfrm>
          <a:prstGeom prst="rect">
            <a:avLst/>
          </a:prstGeom>
        </p:spPr>
      </p:pic>
      <p:pic>
        <p:nvPicPr>
          <p:cNvPr id="9" name="Picture 8">
            <a:extLst>
              <a:ext uri="{FF2B5EF4-FFF2-40B4-BE49-F238E27FC236}">
                <a16:creationId xmlns:a16="http://schemas.microsoft.com/office/drawing/2014/main" id="{5F01DEDC-0EC7-F148-B449-16D5D01073F2}"/>
              </a:ext>
            </a:extLst>
          </p:cNvPr>
          <p:cNvPicPr>
            <a:picLocks noChangeAspect="1"/>
          </p:cNvPicPr>
          <p:nvPr/>
        </p:nvPicPr>
        <p:blipFill>
          <a:blip r:embed="rId4"/>
          <a:stretch>
            <a:fillRect/>
          </a:stretch>
        </p:blipFill>
        <p:spPr>
          <a:xfrm>
            <a:off x="2724963" y="2009444"/>
            <a:ext cx="2157115" cy="2157115"/>
          </a:xfrm>
          <a:prstGeom prst="rect">
            <a:avLst/>
          </a:prstGeom>
        </p:spPr>
      </p:pic>
      <p:pic>
        <p:nvPicPr>
          <p:cNvPr id="10" name="Picture 9">
            <a:extLst>
              <a:ext uri="{FF2B5EF4-FFF2-40B4-BE49-F238E27FC236}">
                <a16:creationId xmlns:a16="http://schemas.microsoft.com/office/drawing/2014/main" id="{6F8123E5-DACC-824B-84F9-21BD01929DE9}"/>
              </a:ext>
            </a:extLst>
          </p:cNvPr>
          <p:cNvPicPr>
            <a:picLocks noChangeAspect="1"/>
          </p:cNvPicPr>
          <p:nvPr/>
        </p:nvPicPr>
        <p:blipFill>
          <a:blip r:embed="rId5"/>
          <a:stretch>
            <a:fillRect/>
          </a:stretch>
        </p:blipFill>
        <p:spPr>
          <a:xfrm>
            <a:off x="4742817" y="1787177"/>
            <a:ext cx="1970137" cy="1970137"/>
          </a:xfrm>
          <a:prstGeom prst="rect">
            <a:avLst/>
          </a:prstGeom>
        </p:spPr>
      </p:pic>
      <p:pic>
        <p:nvPicPr>
          <p:cNvPr id="12" name="Picture 11">
            <a:extLst>
              <a:ext uri="{FF2B5EF4-FFF2-40B4-BE49-F238E27FC236}">
                <a16:creationId xmlns:a16="http://schemas.microsoft.com/office/drawing/2014/main" id="{60CEBF3C-178F-D74C-8204-6F0BEA06B84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1458" y="4089422"/>
            <a:ext cx="2060848" cy="2060848"/>
          </a:xfrm>
          <a:prstGeom prst="rect">
            <a:avLst/>
          </a:prstGeom>
        </p:spPr>
      </p:pic>
      <p:sp>
        <p:nvSpPr>
          <p:cNvPr id="11" name="TextBox 10">
            <a:extLst>
              <a:ext uri="{FF2B5EF4-FFF2-40B4-BE49-F238E27FC236}">
                <a16:creationId xmlns:a16="http://schemas.microsoft.com/office/drawing/2014/main" id="{4508C966-2B2D-8343-B1FF-BA65D73B1441}"/>
              </a:ext>
            </a:extLst>
          </p:cNvPr>
          <p:cNvSpPr txBox="1"/>
          <p:nvPr/>
        </p:nvSpPr>
        <p:spPr>
          <a:xfrm>
            <a:off x="876545" y="5318206"/>
            <a:ext cx="5126863" cy="877163"/>
          </a:xfrm>
          <a:prstGeom prst="rect">
            <a:avLst/>
          </a:prstGeom>
          <a:noFill/>
        </p:spPr>
        <p:txBody>
          <a:bodyPr wrap="square" rtlCol="0">
            <a:spAutoFit/>
          </a:bodyPr>
          <a:lstStyle/>
          <a:p>
            <a:r>
              <a:rPr lang="en-US" dirty="0"/>
              <a:t>Ismail Prada, Sabina </a:t>
            </a:r>
            <a:r>
              <a:rPr lang="en-US" dirty="0" err="1"/>
              <a:t>Brändle</a:t>
            </a:r>
            <a:r>
              <a:rPr lang="en-US" dirty="0"/>
              <a:t>, Benjamin Suter, </a:t>
            </a:r>
            <a:r>
              <a:rPr lang="en-US" dirty="0" err="1"/>
              <a:t>Eyal</a:t>
            </a:r>
            <a:r>
              <a:rPr lang="en-US" dirty="0"/>
              <a:t> </a:t>
            </a:r>
            <a:r>
              <a:rPr lang="en-US" dirty="0" err="1"/>
              <a:t>Dolev</a:t>
            </a:r>
            <a:r>
              <a:rPr lang="en-US" dirty="0"/>
              <a:t>, Donn Edvard </a:t>
            </a:r>
            <a:r>
              <a:rPr lang="en-US" dirty="0" err="1"/>
              <a:t>Anin</a:t>
            </a:r>
            <a:r>
              <a:rPr lang="en-US" dirty="0"/>
              <a:t>, Antonia Popp, </a:t>
            </a:r>
            <a:r>
              <a:rPr lang="en-US" dirty="0" err="1"/>
              <a:t>Elainne</a:t>
            </a:r>
            <a:r>
              <a:rPr lang="en-US" dirty="0"/>
              <a:t> </a:t>
            </a:r>
            <a:r>
              <a:rPr lang="en-US" dirty="0" err="1"/>
              <a:t>Vibal</a:t>
            </a:r>
            <a:r>
              <a:rPr lang="en-US" dirty="0"/>
              <a:t>, Dominic Fischer, Jana-Maria </a:t>
            </a:r>
            <a:r>
              <a:rPr lang="en-US" dirty="0" err="1"/>
              <a:t>Humbel</a:t>
            </a:r>
            <a:endParaRPr lang="en-US" dirty="0"/>
          </a:p>
        </p:txBody>
      </p:sp>
    </p:spTree>
    <p:extLst>
      <p:ext uri="{BB962C8B-B14F-4D97-AF65-F5344CB8AC3E}">
        <p14:creationId xmlns:p14="http://schemas.microsoft.com/office/powerpoint/2010/main" val="382052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183B-683E-6945-B73A-54086CBB7F8C}"/>
              </a:ext>
            </a:extLst>
          </p:cNvPr>
          <p:cNvSpPr>
            <a:spLocks noGrp="1"/>
          </p:cNvSpPr>
          <p:nvPr>
            <p:ph type="title"/>
          </p:nvPr>
        </p:nvSpPr>
        <p:spPr/>
        <p:txBody>
          <a:bodyPr/>
          <a:lstStyle/>
          <a:p>
            <a:r>
              <a:rPr lang="en-US" dirty="0"/>
              <a:t>Bullinger-digital: Technology</a:t>
            </a:r>
          </a:p>
        </p:txBody>
      </p:sp>
      <p:sp>
        <p:nvSpPr>
          <p:cNvPr id="3" name="Content Placeholder 2">
            <a:extLst>
              <a:ext uri="{FF2B5EF4-FFF2-40B4-BE49-F238E27FC236}">
                <a16:creationId xmlns:a16="http://schemas.microsoft.com/office/drawing/2014/main" id="{FED7F40C-FB23-8B44-A206-EAA2CB4557A7}"/>
              </a:ext>
            </a:extLst>
          </p:cNvPr>
          <p:cNvSpPr>
            <a:spLocks noGrp="1"/>
          </p:cNvSpPr>
          <p:nvPr>
            <p:ph idx="1"/>
          </p:nvPr>
        </p:nvSpPr>
        <p:spPr/>
        <p:txBody>
          <a:bodyPr/>
          <a:lstStyle/>
          <a:p>
            <a:pPr marL="342900" indent="-342900">
              <a:buFont typeface="Arial" panose="020B0604020202020204" pitchFamily="34" charset="0"/>
              <a:buChar char="•"/>
            </a:pPr>
            <a:r>
              <a:rPr lang="en-US" sz="2000" dirty="0"/>
              <a:t>Handwritten Text Recognition: </a:t>
            </a:r>
            <a:r>
              <a:rPr lang="en-US" sz="2000" dirty="0" err="1"/>
              <a:t>Transkribus</a:t>
            </a:r>
            <a:r>
              <a:rPr lang="en-US" sz="2000" dirty="0"/>
              <a:t>, </a:t>
            </a:r>
            <a:r>
              <a:rPr lang="en-US" sz="2000" dirty="0" err="1"/>
              <a:t>TrOCR</a:t>
            </a:r>
            <a:endParaRPr lang="en-US" sz="2000" dirty="0"/>
          </a:p>
          <a:p>
            <a:pPr marL="342900" indent="-342900">
              <a:buFont typeface="Arial" panose="020B0604020202020204" pitchFamily="34" charset="0"/>
              <a:buChar char="•"/>
            </a:pPr>
            <a:r>
              <a:rPr lang="en-US" sz="2000" dirty="0"/>
              <a:t>PDF </a:t>
            </a:r>
            <a:r>
              <a:rPr lang="en-US" sz="2000" dirty="0">
                <a:sym typeface="Wingdings" pitchFamily="2" charset="2"/>
              </a:rPr>
              <a:t> XML Conversion: </a:t>
            </a:r>
            <a:r>
              <a:rPr lang="en-US" sz="2000" dirty="0" err="1">
                <a:sym typeface="Wingdings" pitchFamily="2" charset="2"/>
              </a:rPr>
              <a:t>Tetlib</a:t>
            </a:r>
            <a:r>
              <a:rPr lang="en-US" sz="2000" dirty="0">
                <a:sym typeface="Wingdings" pitchFamily="2" charset="2"/>
              </a:rPr>
              <a:t>, pdf2html</a:t>
            </a:r>
          </a:p>
          <a:p>
            <a:pPr marL="342900" indent="-342900">
              <a:buFont typeface="Arial" panose="020B0604020202020204" pitchFamily="34" charset="0"/>
              <a:buChar char="•"/>
            </a:pPr>
            <a:r>
              <a:rPr lang="en-US" sz="2000" dirty="0">
                <a:sym typeface="Wingdings" pitchFamily="2" charset="2"/>
              </a:rPr>
              <a:t>OCR: </a:t>
            </a:r>
            <a:r>
              <a:rPr lang="en-US" sz="2000" dirty="0" err="1">
                <a:sym typeface="Wingdings" pitchFamily="2" charset="2"/>
              </a:rPr>
              <a:t>Abbyy</a:t>
            </a:r>
            <a:r>
              <a:rPr lang="en-US" sz="2000" dirty="0">
                <a:sym typeface="Wingdings" pitchFamily="2" charset="2"/>
              </a:rPr>
              <a:t> FineReader</a:t>
            </a:r>
            <a:endParaRPr lang="en-US" sz="2000" dirty="0"/>
          </a:p>
          <a:p>
            <a:pPr marL="342900" indent="-342900">
              <a:buFont typeface="Arial" panose="020B0604020202020204" pitchFamily="34" charset="0"/>
              <a:buChar char="•"/>
            </a:pPr>
            <a:r>
              <a:rPr lang="en-US" sz="2000" dirty="0"/>
              <a:t>Machine Translation: Sockeye, Transformer Models</a:t>
            </a:r>
          </a:p>
          <a:p>
            <a:pPr marL="342900" indent="-342900">
              <a:buFont typeface="Arial" panose="020B0604020202020204" pitchFamily="34" charset="0"/>
              <a:buChar char="•"/>
            </a:pPr>
            <a:r>
              <a:rPr lang="en-US" sz="2000" dirty="0"/>
              <a:t>Database: SQLite + Elastic Search</a:t>
            </a:r>
          </a:p>
          <a:p>
            <a:pPr marL="342900" indent="-342900">
              <a:buFont typeface="Arial" panose="020B0604020202020204" pitchFamily="34" charset="0"/>
              <a:buChar char="•"/>
            </a:pPr>
            <a:r>
              <a:rPr lang="en-US" sz="2000" dirty="0"/>
              <a:t>Frontend: </a:t>
            </a:r>
            <a:r>
              <a:rPr lang="en-US" sz="2000" dirty="0" err="1"/>
              <a:t>ReAct</a:t>
            </a:r>
            <a:endParaRPr lang="en-US" sz="2000" dirty="0"/>
          </a:p>
          <a:p>
            <a:pPr marL="342900" indent="-342900">
              <a:buFont typeface="Arial" panose="020B0604020202020204" pitchFamily="34" charset="0"/>
              <a:buChar char="•"/>
            </a:pPr>
            <a:r>
              <a:rPr lang="en-US" sz="2000" dirty="0"/>
              <a:t>XML-Editor: Oxygen</a:t>
            </a:r>
          </a:p>
          <a:p>
            <a:pPr marL="342900" indent="-342900">
              <a:buFont typeface="Arial" panose="020B0604020202020204" pitchFamily="34" charset="0"/>
              <a:buChar char="•"/>
            </a:pPr>
            <a:r>
              <a:rPr lang="en-US" sz="2000" dirty="0"/>
              <a:t>Programming Language: Python</a:t>
            </a:r>
          </a:p>
        </p:txBody>
      </p:sp>
      <p:sp>
        <p:nvSpPr>
          <p:cNvPr id="4" name="Date Placeholder 3">
            <a:extLst>
              <a:ext uri="{FF2B5EF4-FFF2-40B4-BE49-F238E27FC236}">
                <a16:creationId xmlns:a16="http://schemas.microsoft.com/office/drawing/2014/main" id="{38C939CC-951D-AE4F-B0B9-1265D8CD55BB}"/>
              </a:ext>
            </a:extLst>
          </p:cNvPr>
          <p:cNvSpPr>
            <a:spLocks noGrp="1"/>
          </p:cNvSpPr>
          <p:nvPr>
            <p:ph type="dt" sz="half" idx="10"/>
          </p:nvPr>
        </p:nvSpPr>
        <p:spPr/>
        <p:txBody>
          <a:bodyPr/>
          <a:lstStyle/>
          <a:p>
            <a:fld id="{35E198ED-99D1-4DEF-A115-A29F91AAB9C8}" type="datetime1">
              <a:rPr lang="en-US" smtClean="0"/>
              <a:t>7/3/2025</a:t>
            </a:fld>
            <a:endParaRPr lang="en-US"/>
          </a:p>
        </p:txBody>
      </p:sp>
      <p:sp>
        <p:nvSpPr>
          <p:cNvPr id="5" name="Footer Placeholder 4">
            <a:extLst>
              <a:ext uri="{FF2B5EF4-FFF2-40B4-BE49-F238E27FC236}">
                <a16:creationId xmlns:a16="http://schemas.microsoft.com/office/drawing/2014/main" id="{DAEF3BC7-A1F2-BD4A-BC12-781E1AAE689E}"/>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13A47BA7-8DC1-B64F-B9F5-03F273036F45}"/>
              </a:ext>
            </a:extLst>
          </p:cNvPr>
          <p:cNvSpPr>
            <a:spLocks noGrp="1"/>
          </p:cNvSpPr>
          <p:nvPr>
            <p:ph type="sldNum" sz="quarter" idx="12"/>
          </p:nvPr>
        </p:nvSpPr>
        <p:spPr/>
        <p:txBody>
          <a:bodyPr/>
          <a:lstStyle/>
          <a:p>
            <a:r>
              <a:rPr lang="en-US"/>
              <a:t>Page </a:t>
            </a:r>
            <a:fld id="{5E63DF82-ECFB-0447-94C8-66F126FE0A61}" type="slidenum">
              <a:rPr lang="en-US" smtClean="0"/>
              <a:pPr/>
              <a:t>38</a:t>
            </a:fld>
            <a:endParaRPr lang="en-US"/>
          </a:p>
        </p:txBody>
      </p:sp>
    </p:spTree>
    <p:extLst>
      <p:ext uri="{BB962C8B-B14F-4D97-AF65-F5344CB8AC3E}">
        <p14:creationId xmlns:p14="http://schemas.microsoft.com/office/powerpoint/2010/main" val="2541441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ED6C-F3E4-C94B-B9D8-B5C06465D9B3}"/>
              </a:ext>
            </a:extLst>
          </p:cNvPr>
          <p:cNvSpPr>
            <a:spLocks noGrp="1"/>
          </p:cNvSpPr>
          <p:nvPr>
            <p:ph type="title"/>
          </p:nvPr>
        </p:nvSpPr>
        <p:spPr>
          <a:xfrm>
            <a:off x="900113" y="1268413"/>
            <a:ext cx="7343775" cy="720427"/>
          </a:xfrm>
        </p:spPr>
        <p:txBody>
          <a:bodyPr/>
          <a:lstStyle/>
          <a:p>
            <a:r>
              <a:rPr lang="en-US" dirty="0"/>
              <a:t>Food and Family</a:t>
            </a:r>
            <a:br>
              <a:rPr lang="en-US" dirty="0"/>
            </a:br>
            <a:r>
              <a:rPr lang="en-US" sz="1800" dirty="0"/>
              <a:t>Bullinger to his son Hans Rudolf; December 1, 1565</a:t>
            </a:r>
            <a:endParaRPr lang="en-US" dirty="0"/>
          </a:p>
        </p:txBody>
      </p:sp>
      <p:sp>
        <p:nvSpPr>
          <p:cNvPr id="3" name="Content Placeholder 2">
            <a:extLst>
              <a:ext uri="{FF2B5EF4-FFF2-40B4-BE49-F238E27FC236}">
                <a16:creationId xmlns:a16="http://schemas.microsoft.com/office/drawing/2014/main" id="{70D9FACF-FABE-1748-8464-3518AB38EDEE}"/>
              </a:ext>
            </a:extLst>
          </p:cNvPr>
          <p:cNvSpPr>
            <a:spLocks noGrp="1"/>
          </p:cNvSpPr>
          <p:nvPr>
            <p:ph idx="1"/>
          </p:nvPr>
        </p:nvSpPr>
        <p:spPr/>
        <p:txBody>
          <a:bodyPr/>
          <a:lstStyle/>
          <a:p>
            <a:r>
              <a:rPr lang="en-US" dirty="0"/>
              <a:t>Gott mitt uns. </a:t>
            </a:r>
            <a:r>
              <a:rPr lang="en-US" dirty="0" err="1"/>
              <a:t>Fürgeliepter</a:t>
            </a:r>
            <a:r>
              <a:rPr lang="en-US" dirty="0"/>
              <a:t> sun, </a:t>
            </a:r>
            <a:r>
              <a:rPr lang="en-US" dirty="0" err="1"/>
              <a:t>dinen</a:t>
            </a:r>
            <a:r>
              <a:rPr lang="en-US" dirty="0"/>
              <a:t> </a:t>
            </a:r>
            <a:r>
              <a:rPr lang="en-US" dirty="0" err="1"/>
              <a:t>brieff</a:t>
            </a:r>
            <a:r>
              <a:rPr lang="en-US" dirty="0"/>
              <a:t> </a:t>
            </a:r>
            <a:r>
              <a:rPr lang="en-US" dirty="0" err="1"/>
              <a:t>sampt</a:t>
            </a:r>
            <a:r>
              <a:rPr lang="en-US" dirty="0"/>
              <a:t> </a:t>
            </a:r>
            <a:r>
              <a:rPr lang="en-US" dirty="0" err="1"/>
              <a:t>dem</a:t>
            </a:r>
            <a:r>
              <a:rPr lang="en-US" dirty="0"/>
              <a:t> </a:t>
            </a:r>
            <a:r>
              <a:rPr lang="en-US" dirty="0" err="1"/>
              <a:t>fisch</a:t>
            </a:r>
            <a:r>
              <a:rPr lang="en-US" dirty="0"/>
              <a:t> und </a:t>
            </a:r>
            <a:r>
              <a:rPr lang="en-US" dirty="0" err="1"/>
              <a:t>räbhin</a:t>
            </a:r>
            <a:r>
              <a:rPr lang="en-US" dirty="0"/>
              <a:t>, </a:t>
            </a:r>
            <a:r>
              <a:rPr lang="en-US" dirty="0" err="1"/>
              <a:t>hab</a:t>
            </a:r>
            <a:r>
              <a:rPr lang="en-US" dirty="0"/>
              <a:t> </a:t>
            </a:r>
            <a:r>
              <a:rPr lang="en-US" dirty="0" err="1"/>
              <a:t>ich</a:t>
            </a:r>
            <a:r>
              <a:rPr lang="en-US" dirty="0"/>
              <a:t> </a:t>
            </a:r>
            <a:r>
              <a:rPr lang="en-US" dirty="0" err="1"/>
              <a:t>empfangen</a:t>
            </a:r>
            <a:r>
              <a:rPr lang="en-US" dirty="0"/>
              <a:t> </a:t>
            </a:r>
            <a:r>
              <a:rPr lang="en-US" dirty="0" err="1"/>
              <a:t>sagen</a:t>
            </a:r>
            <a:r>
              <a:rPr lang="en-US" dirty="0"/>
              <a:t> </a:t>
            </a:r>
            <a:r>
              <a:rPr lang="en-US" dirty="0" err="1"/>
              <a:t>dir</a:t>
            </a:r>
            <a:r>
              <a:rPr lang="en-US" dirty="0"/>
              <a:t> und diner Susanna </a:t>
            </a:r>
            <a:r>
              <a:rPr lang="en-US" dirty="0" err="1"/>
              <a:t>grossen</a:t>
            </a:r>
            <a:r>
              <a:rPr lang="en-US" dirty="0"/>
              <a:t> </a:t>
            </a:r>
            <a:r>
              <a:rPr lang="en-US" dirty="0" err="1"/>
              <a:t>danck</a:t>
            </a:r>
            <a:r>
              <a:rPr lang="en-US" dirty="0"/>
              <a:t> und </a:t>
            </a:r>
            <a:r>
              <a:rPr lang="en-US" dirty="0" err="1"/>
              <a:t>wöllend</a:t>
            </a:r>
            <a:r>
              <a:rPr lang="en-US" dirty="0"/>
              <a:t> </a:t>
            </a:r>
            <a:r>
              <a:rPr lang="en-US" dirty="0" err="1"/>
              <a:t>wil</a:t>
            </a:r>
            <a:r>
              <a:rPr lang="en-US" dirty="0"/>
              <a:t> </a:t>
            </a:r>
            <a:r>
              <a:rPr lang="en-US" dirty="0" err="1"/>
              <a:t>es</a:t>
            </a:r>
            <a:r>
              <a:rPr lang="en-US" dirty="0"/>
              <a:t>, die </a:t>
            </a:r>
            <a:r>
              <a:rPr lang="en-US" dirty="0" err="1"/>
              <a:t>nacht</a:t>
            </a:r>
            <a:r>
              <a:rPr lang="en-US" dirty="0"/>
              <a:t> </a:t>
            </a:r>
            <a:r>
              <a:rPr lang="en-US" dirty="0" err="1"/>
              <a:t>ässen</a:t>
            </a:r>
            <a:r>
              <a:rPr lang="en-US" dirty="0"/>
              <a:t> und </a:t>
            </a:r>
            <a:r>
              <a:rPr lang="en-US" dirty="0" err="1"/>
              <a:t>gott</a:t>
            </a:r>
            <a:r>
              <a:rPr lang="en-US" dirty="0"/>
              <a:t> </a:t>
            </a:r>
            <a:r>
              <a:rPr lang="en-US" dirty="0" err="1"/>
              <a:t>einandren</a:t>
            </a:r>
            <a:r>
              <a:rPr lang="en-US" dirty="0"/>
              <a:t>, </a:t>
            </a:r>
            <a:r>
              <a:rPr lang="en-US" dirty="0" err="1"/>
              <a:t>alle</a:t>
            </a:r>
            <a:r>
              <a:rPr lang="en-US" dirty="0"/>
              <a:t> </a:t>
            </a:r>
            <a:r>
              <a:rPr lang="en-US" dirty="0" err="1"/>
              <a:t>zu</a:t>
            </a:r>
            <a:r>
              <a:rPr lang="en-US" dirty="0"/>
              <a:t>ͦ </a:t>
            </a:r>
            <a:r>
              <a:rPr lang="en-US" dirty="0" err="1"/>
              <a:t>nacht</a:t>
            </a:r>
            <a:r>
              <a:rPr lang="en-US" dirty="0"/>
              <a:t> </a:t>
            </a:r>
            <a:r>
              <a:rPr lang="en-US" dirty="0" err="1"/>
              <a:t>ässen</a:t>
            </a:r>
            <a:r>
              <a:rPr lang="en-US" dirty="0"/>
              <a:t> und </a:t>
            </a:r>
            <a:r>
              <a:rPr lang="en-US" dirty="0" err="1"/>
              <a:t>gott</a:t>
            </a:r>
            <a:r>
              <a:rPr lang="en-US" dirty="0"/>
              <a:t> </a:t>
            </a:r>
            <a:r>
              <a:rPr lang="en-US" dirty="0" err="1"/>
              <a:t>dancken</a:t>
            </a:r>
            <a:r>
              <a:rPr lang="en-US" dirty="0"/>
              <a:t>. </a:t>
            </a:r>
            <a:r>
              <a:rPr lang="en-US" dirty="0" err="1"/>
              <a:t>Es</a:t>
            </a:r>
            <a:r>
              <a:rPr lang="en-US" dirty="0"/>
              <a:t> </a:t>
            </a:r>
            <a:r>
              <a:rPr lang="en-US" dirty="0" err="1"/>
              <a:t>ist</a:t>
            </a:r>
            <a:r>
              <a:rPr lang="en-US" dirty="0"/>
              <a:t> </a:t>
            </a:r>
            <a:r>
              <a:rPr lang="en-US" dirty="0" err="1"/>
              <a:t>mir</a:t>
            </a:r>
            <a:r>
              <a:rPr lang="en-US" dirty="0"/>
              <a:t> </a:t>
            </a:r>
            <a:r>
              <a:rPr lang="en-US" dirty="0" err="1"/>
              <a:t>aber</a:t>
            </a:r>
            <a:r>
              <a:rPr lang="en-US" dirty="0"/>
              <a:t> </a:t>
            </a:r>
            <a:r>
              <a:rPr lang="en-US" dirty="0" err="1"/>
              <a:t>annd</a:t>
            </a:r>
            <a:r>
              <a:rPr lang="en-US" dirty="0"/>
              <a:t>, das </a:t>
            </a:r>
            <a:r>
              <a:rPr lang="en-US" dirty="0" err="1"/>
              <a:t>ich</a:t>
            </a:r>
            <a:r>
              <a:rPr lang="en-US" dirty="0"/>
              <a:t> der </a:t>
            </a:r>
            <a:r>
              <a:rPr lang="en-US" dirty="0" err="1"/>
              <a:t>dargägen</a:t>
            </a:r>
            <a:r>
              <a:rPr lang="en-US" dirty="0"/>
              <a:t> </a:t>
            </a:r>
            <a:r>
              <a:rPr lang="en-US" dirty="0" err="1"/>
              <a:t>diser</a:t>
            </a:r>
            <a:r>
              <a:rPr lang="en-US" dirty="0"/>
              <a:t> </a:t>
            </a:r>
            <a:r>
              <a:rPr lang="en-US" dirty="0" err="1"/>
              <a:t>zyt</a:t>
            </a:r>
            <a:r>
              <a:rPr lang="en-US" dirty="0"/>
              <a:t> </a:t>
            </a:r>
            <a:r>
              <a:rPr lang="en-US" dirty="0" err="1"/>
              <a:t>nüt</a:t>
            </a:r>
            <a:r>
              <a:rPr lang="en-US" dirty="0"/>
              <a:t> </a:t>
            </a:r>
            <a:r>
              <a:rPr lang="en-US" dirty="0" err="1"/>
              <a:t>schicken</a:t>
            </a:r>
            <a:r>
              <a:rPr lang="en-US" dirty="0"/>
              <a:t> </a:t>
            </a:r>
            <a:r>
              <a:rPr lang="en-US" err="1"/>
              <a:t>kan</a:t>
            </a:r>
            <a:r>
              <a:rPr lang="en-US"/>
              <a:t>;</a:t>
            </a:r>
          </a:p>
          <a:p>
            <a:endParaRPr lang="en-US" dirty="0"/>
          </a:p>
          <a:p>
            <a:r>
              <a:rPr lang="en-US" b="1" dirty="0">
                <a:solidFill>
                  <a:srgbClr val="C00000"/>
                </a:solidFill>
              </a:rPr>
              <a:t>ChatGPT</a:t>
            </a:r>
            <a:r>
              <a:rPr lang="en-US"/>
              <a:t>: “God </a:t>
            </a:r>
            <a:r>
              <a:rPr lang="en-US" dirty="0"/>
              <a:t>be with us.</a:t>
            </a:r>
          </a:p>
          <a:p>
            <a:r>
              <a:rPr lang="en-US" dirty="0"/>
              <a:t>Dearest son, I have received your letter along with the fish and the little bunch of grapes. I give you and your Susanna great thanks. If God wills it, we will eat them tonight and give thanks to God together with everyone at supper.</a:t>
            </a:r>
          </a:p>
          <a:p>
            <a:r>
              <a:rPr lang="en-US" dirty="0"/>
              <a:t>However, it troubles me that I am unable to send anything in return at this </a:t>
            </a:r>
            <a:r>
              <a:rPr lang="en-US"/>
              <a:t>time.”</a:t>
            </a:r>
            <a:endParaRPr lang="en-US" dirty="0"/>
          </a:p>
          <a:p>
            <a:endParaRPr lang="en-US" sz="2000" dirty="0"/>
          </a:p>
        </p:txBody>
      </p:sp>
      <p:sp>
        <p:nvSpPr>
          <p:cNvPr id="4" name="Date Placeholder 3">
            <a:extLst>
              <a:ext uri="{FF2B5EF4-FFF2-40B4-BE49-F238E27FC236}">
                <a16:creationId xmlns:a16="http://schemas.microsoft.com/office/drawing/2014/main" id="{B624668B-98F2-6149-9547-472AC13FEF9F}"/>
              </a:ext>
            </a:extLst>
          </p:cNvPr>
          <p:cNvSpPr>
            <a:spLocks noGrp="1"/>
          </p:cNvSpPr>
          <p:nvPr>
            <p:ph type="dt" sz="half" idx="10"/>
          </p:nvPr>
        </p:nvSpPr>
        <p:spPr/>
        <p:txBody>
          <a:bodyPr/>
          <a:lstStyle/>
          <a:p>
            <a:fld id="{E5953197-F110-486D-9135-DB22BFE1B5E4}" type="datetime1">
              <a:rPr lang="en-US" smtClean="0"/>
              <a:t>7/3/2025</a:t>
            </a:fld>
            <a:endParaRPr lang="en-US"/>
          </a:p>
        </p:txBody>
      </p:sp>
      <p:sp>
        <p:nvSpPr>
          <p:cNvPr id="5" name="Footer Placeholder 4">
            <a:extLst>
              <a:ext uri="{FF2B5EF4-FFF2-40B4-BE49-F238E27FC236}">
                <a16:creationId xmlns:a16="http://schemas.microsoft.com/office/drawing/2014/main" id="{8043BE47-D1EA-1243-8073-BB6FE0D5BB12}"/>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876F07FC-3DFE-A94B-A712-3C560B896FD1}"/>
              </a:ext>
            </a:extLst>
          </p:cNvPr>
          <p:cNvSpPr>
            <a:spLocks noGrp="1"/>
          </p:cNvSpPr>
          <p:nvPr>
            <p:ph type="sldNum" sz="quarter" idx="12"/>
          </p:nvPr>
        </p:nvSpPr>
        <p:spPr/>
        <p:txBody>
          <a:bodyPr/>
          <a:lstStyle/>
          <a:p>
            <a:r>
              <a:rPr lang="en-US"/>
              <a:t>Page </a:t>
            </a:r>
            <a:fld id="{5E63DF82-ECFB-0447-94C8-66F126FE0A61}" type="slidenum">
              <a:rPr lang="en-US" smtClean="0"/>
              <a:pPr/>
              <a:t>4</a:t>
            </a:fld>
            <a:endParaRPr lang="en-US"/>
          </a:p>
        </p:txBody>
      </p:sp>
      <p:sp>
        <p:nvSpPr>
          <p:cNvPr id="7" name="Rectangle: Rounded Corners 6">
            <a:extLst>
              <a:ext uri="{FF2B5EF4-FFF2-40B4-BE49-F238E27FC236}">
                <a16:creationId xmlns:a16="http://schemas.microsoft.com/office/drawing/2014/main" id="{63AC7EF4-E609-D33E-A7C0-A03C6D997A97}"/>
              </a:ext>
            </a:extLst>
          </p:cNvPr>
          <p:cNvSpPr/>
          <p:nvPr/>
        </p:nvSpPr>
        <p:spPr bwMode="auto">
          <a:xfrm>
            <a:off x="900113" y="4581128"/>
            <a:ext cx="1583655" cy="288032"/>
          </a:xfrm>
          <a:prstGeom prst="roundRect">
            <a:avLst/>
          </a:prstGeom>
          <a:solidFill>
            <a:srgbClr val="C00000">
              <a:alpha val="30196"/>
            </a:srgbClr>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8" name="Rectangle: Rounded Corners 7">
            <a:extLst>
              <a:ext uri="{FF2B5EF4-FFF2-40B4-BE49-F238E27FC236}">
                <a16:creationId xmlns:a16="http://schemas.microsoft.com/office/drawing/2014/main" id="{0B5BE508-1963-1324-2BEC-9A55D8988183}"/>
              </a:ext>
            </a:extLst>
          </p:cNvPr>
          <p:cNvSpPr/>
          <p:nvPr/>
        </p:nvSpPr>
        <p:spPr bwMode="auto">
          <a:xfrm>
            <a:off x="4527469" y="1664891"/>
            <a:ext cx="2060755" cy="288032"/>
          </a:xfrm>
          <a:prstGeom prst="roundRect">
            <a:avLst/>
          </a:prstGeom>
          <a:solidFill>
            <a:srgbClr val="C00000">
              <a:alpha val="30196"/>
            </a:srgbClr>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pic>
        <p:nvPicPr>
          <p:cNvPr id="10" name="Graphic 9" descr="Chicken outline">
            <a:extLst>
              <a:ext uri="{FF2B5EF4-FFF2-40B4-BE49-F238E27FC236}">
                <a16:creationId xmlns:a16="http://schemas.microsoft.com/office/drawing/2014/main" id="{A0CAC52A-6A7C-707A-95A1-B9D93FBFA4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8798" y="1316038"/>
            <a:ext cx="914400" cy="914400"/>
          </a:xfrm>
          <a:prstGeom prst="rect">
            <a:avLst/>
          </a:prstGeom>
        </p:spPr>
      </p:pic>
    </p:spTree>
    <p:extLst>
      <p:ext uri="{BB962C8B-B14F-4D97-AF65-F5344CB8AC3E}">
        <p14:creationId xmlns:p14="http://schemas.microsoft.com/office/powerpoint/2010/main" val="391792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362">
                                          <p:stCondLst>
                                            <p:cond delay="0"/>
                                          </p:stCondLst>
                                        </p:cTn>
                                        <p:tgtEl>
                                          <p:spTgt spid="10"/>
                                        </p:tgtEl>
                                      </p:cBhvr>
                                    </p:animEffect>
                                    <p:anim calcmode="lin" valueType="num">
                                      <p:cBhvr>
                                        <p:cTn id="24" dur="1139"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10"/>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10"/>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10"/>
                                        </p:tgtEl>
                                        <p:attrNameLst>
                                          <p:attrName>ppt_y</p:attrName>
                                        </p:attrNameLst>
                                      </p:cBhvr>
                                      <p:tavLst>
                                        <p:tav tm="0" fmla="#ppt_y-sin(pi*$)/81">
                                          <p:val>
                                            <p:fltVal val="0"/>
                                          </p:val>
                                        </p:tav>
                                        <p:tav tm="100000">
                                          <p:val>
                                            <p:fltVal val="1"/>
                                          </p:val>
                                        </p:tav>
                                      </p:tavLst>
                                    </p:anim>
                                    <p:animScale>
                                      <p:cBhvr>
                                        <p:cTn id="29" dur="16">
                                          <p:stCondLst>
                                            <p:cond delay="406"/>
                                          </p:stCondLst>
                                        </p:cTn>
                                        <p:tgtEl>
                                          <p:spTgt spid="10"/>
                                        </p:tgtEl>
                                      </p:cBhvr>
                                      <p:to x="100000" y="60000"/>
                                    </p:animScale>
                                    <p:animScale>
                                      <p:cBhvr>
                                        <p:cTn id="30" dur="104" decel="50000">
                                          <p:stCondLst>
                                            <p:cond delay="423"/>
                                          </p:stCondLst>
                                        </p:cTn>
                                        <p:tgtEl>
                                          <p:spTgt spid="10"/>
                                        </p:tgtEl>
                                      </p:cBhvr>
                                      <p:to x="100000" y="100000"/>
                                    </p:animScale>
                                    <p:animScale>
                                      <p:cBhvr>
                                        <p:cTn id="31" dur="16">
                                          <p:stCondLst>
                                            <p:cond delay="820"/>
                                          </p:stCondLst>
                                        </p:cTn>
                                        <p:tgtEl>
                                          <p:spTgt spid="10"/>
                                        </p:tgtEl>
                                      </p:cBhvr>
                                      <p:to x="100000" y="80000"/>
                                    </p:animScale>
                                    <p:animScale>
                                      <p:cBhvr>
                                        <p:cTn id="32" dur="104" decel="50000">
                                          <p:stCondLst>
                                            <p:cond delay="836"/>
                                          </p:stCondLst>
                                        </p:cTn>
                                        <p:tgtEl>
                                          <p:spTgt spid="10"/>
                                        </p:tgtEl>
                                      </p:cBhvr>
                                      <p:to x="100000" y="100000"/>
                                    </p:animScale>
                                    <p:animScale>
                                      <p:cBhvr>
                                        <p:cTn id="33" dur="16">
                                          <p:stCondLst>
                                            <p:cond delay="1026"/>
                                          </p:stCondLst>
                                        </p:cTn>
                                        <p:tgtEl>
                                          <p:spTgt spid="10"/>
                                        </p:tgtEl>
                                      </p:cBhvr>
                                      <p:to x="100000" y="90000"/>
                                    </p:animScale>
                                    <p:animScale>
                                      <p:cBhvr>
                                        <p:cTn id="34" dur="104" decel="50000">
                                          <p:stCondLst>
                                            <p:cond delay="1042"/>
                                          </p:stCondLst>
                                        </p:cTn>
                                        <p:tgtEl>
                                          <p:spTgt spid="10"/>
                                        </p:tgtEl>
                                      </p:cBhvr>
                                      <p:to x="100000" y="100000"/>
                                    </p:animScale>
                                    <p:animScale>
                                      <p:cBhvr>
                                        <p:cTn id="35" dur="16">
                                          <p:stCondLst>
                                            <p:cond delay="1130"/>
                                          </p:stCondLst>
                                        </p:cTn>
                                        <p:tgtEl>
                                          <p:spTgt spid="10"/>
                                        </p:tgtEl>
                                      </p:cBhvr>
                                      <p:to x="100000" y="95000"/>
                                    </p:animScale>
                                    <p:animScale>
                                      <p:cBhvr>
                                        <p:cTn id="36" dur="104" decel="50000">
                                          <p:stCondLst>
                                            <p:cond delay="1146"/>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B00FE0-9A6C-C948-8D92-5573189FE545}"/>
              </a:ext>
            </a:extLst>
          </p:cNvPr>
          <p:cNvSpPr>
            <a:spLocks noGrp="1"/>
          </p:cNvSpPr>
          <p:nvPr>
            <p:ph idx="1"/>
          </p:nvPr>
        </p:nvSpPr>
        <p:spPr>
          <a:xfrm>
            <a:off x="2843808" y="4888237"/>
            <a:ext cx="5904656" cy="398879"/>
          </a:xfrm>
        </p:spPr>
        <p:txBody>
          <a:bodyPr/>
          <a:lstStyle/>
          <a:p>
            <a:r>
              <a:rPr lang="en-US" sz="2000" dirty="0"/>
              <a:t>Johannes Calvin (1509-1564):  </a:t>
            </a:r>
            <a:r>
              <a:rPr lang="en-US" sz="1600" dirty="0"/>
              <a:t>55 </a:t>
            </a:r>
            <a:r>
              <a:rPr lang="en-US" sz="1600" dirty="0" err="1"/>
              <a:t>yrs</a:t>
            </a:r>
            <a:r>
              <a:rPr lang="en-US" sz="2000" dirty="0"/>
              <a:t> - 4200 letters</a:t>
            </a:r>
            <a:endParaRPr lang="en-US" sz="2000" b="1" dirty="0"/>
          </a:p>
        </p:txBody>
      </p:sp>
      <p:sp>
        <p:nvSpPr>
          <p:cNvPr id="4" name="Date Placeholder 3">
            <a:extLst>
              <a:ext uri="{FF2B5EF4-FFF2-40B4-BE49-F238E27FC236}">
                <a16:creationId xmlns:a16="http://schemas.microsoft.com/office/drawing/2014/main" id="{B4F63D6A-45A6-4045-A264-239BB252722C}"/>
              </a:ext>
            </a:extLst>
          </p:cNvPr>
          <p:cNvSpPr>
            <a:spLocks noGrp="1"/>
          </p:cNvSpPr>
          <p:nvPr>
            <p:ph type="dt" sz="half" idx="10"/>
          </p:nvPr>
        </p:nvSpPr>
        <p:spPr/>
        <p:txBody>
          <a:bodyPr/>
          <a:lstStyle/>
          <a:p>
            <a:fld id="{5089A1A1-BCB0-488E-98C9-C5908154DE98}" type="datetime1">
              <a:rPr lang="en-US" smtClean="0"/>
              <a:t>7/3/2025</a:t>
            </a:fld>
            <a:endParaRPr lang="en-US"/>
          </a:p>
        </p:txBody>
      </p:sp>
      <p:sp>
        <p:nvSpPr>
          <p:cNvPr id="5" name="Footer Placeholder 4">
            <a:extLst>
              <a:ext uri="{FF2B5EF4-FFF2-40B4-BE49-F238E27FC236}">
                <a16:creationId xmlns:a16="http://schemas.microsoft.com/office/drawing/2014/main" id="{E06D8332-241D-CF4E-ADC2-DFCA1C0D5CE7}"/>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38DCD55B-AAEE-3D45-A1BA-717EFD6C758D}"/>
              </a:ext>
            </a:extLst>
          </p:cNvPr>
          <p:cNvSpPr>
            <a:spLocks noGrp="1"/>
          </p:cNvSpPr>
          <p:nvPr>
            <p:ph type="sldNum" sz="quarter" idx="12"/>
          </p:nvPr>
        </p:nvSpPr>
        <p:spPr/>
        <p:txBody>
          <a:bodyPr/>
          <a:lstStyle/>
          <a:p>
            <a:r>
              <a:rPr lang="en-US"/>
              <a:t>Page </a:t>
            </a:r>
            <a:fld id="{5E63DF82-ECFB-0447-94C8-66F126FE0A61}" type="slidenum">
              <a:rPr lang="en-US" smtClean="0"/>
              <a:pPr/>
              <a:t>5</a:t>
            </a:fld>
            <a:endParaRPr lang="en-US"/>
          </a:p>
        </p:txBody>
      </p:sp>
      <p:pic>
        <p:nvPicPr>
          <p:cNvPr id="7" name="Picture 2" descr="https://upload.wikimedia.org/wikipedia/commons/thumb/7/7b/Heinrich_Bullinger.jpg/220px-Heinrich_Bullinger.jpg">
            <a:extLst>
              <a:ext uri="{FF2B5EF4-FFF2-40B4-BE49-F238E27FC236}">
                <a16:creationId xmlns:a16="http://schemas.microsoft.com/office/drawing/2014/main" id="{762CCEF7-DC4E-3A48-95C1-BDFEBD56049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13499" y="3645024"/>
            <a:ext cx="1037043" cy="133401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679B716C-6FD7-8D4A-880A-20194B473483}"/>
              </a:ext>
            </a:extLst>
          </p:cNvPr>
          <p:cNvSpPr>
            <a:spLocks noGrp="1"/>
          </p:cNvSpPr>
          <p:nvPr>
            <p:ph type="title"/>
          </p:nvPr>
        </p:nvSpPr>
        <p:spPr/>
        <p:txBody>
          <a:bodyPr/>
          <a:lstStyle/>
          <a:p>
            <a:r>
              <a:rPr lang="en-US" dirty="0"/>
              <a:t>Reformers (and their letter correspondences)</a:t>
            </a:r>
          </a:p>
        </p:txBody>
      </p:sp>
      <p:cxnSp>
        <p:nvCxnSpPr>
          <p:cNvPr id="11" name="Straight Arrow Connector 10">
            <a:extLst>
              <a:ext uri="{FF2B5EF4-FFF2-40B4-BE49-F238E27FC236}">
                <a16:creationId xmlns:a16="http://schemas.microsoft.com/office/drawing/2014/main" id="{E3D60ECD-E48E-CF42-A852-ABBF2E7E619C}"/>
              </a:ext>
            </a:extLst>
          </p:cNvPr>
          <p:cNvCxnSpPr>
            <a:cxnSpLocks/>
          </p:cNvCxnSpPr>
          <p:nvPr/>
        </p:nvCxnSpPr>
        <p:spPr bwMode="auto">
          <a:xfrm>
            <a:off x="2594330" y="4414298"/>
            <a:ext cx="4823941"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5" name="Content Placeholder 2">
            <a:extLst>
              <a:ext uri="{FF2B5EF4-FFF2-40B4-BE49-F238E27FC236}">
                <a16:creationId xmlns:a16="http://schemas.microsoft.com/office/drawing/2014/main" id="{69524ED0-1612-D046-AF42-7D81B81DED1A}"/>
              </a:ext>
            </a:extLst>
          </p:cNvPr>
          <p:cNvSpPr txBox="1">
            <a:spLocks/>
          </p:cNvSpPr>
          <p:nvPr/>
        </p:nvSpPr>
        <p:spPr bwMode="auto">
          <a:xfrm>
            <a:off x="900112" y="1938587"/>
            <a:ext cx="6120160" cy="5408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dirty="0"/>
              <a:t>Martin Luther (1483-1546):  </a:t>
            </a:r>
            <a:r>
              <a:rPr lang="en-US" sz="1600" dirty="0"/>
              <a:t>63 years</a:t>
            </a:r>
            <a:r>
              <a:rPr lang="en-US" sz="2000" dirty="0"/>
              <a:t> - 4300 letters</a:t>
            </a:r>
            <a:endParaRPr lang="en-US" sz="2000" b="1" dirty="0"/>
          </a:p>
        </p:txBody>
      </p:sp>
      <p:cxnSp>
        <p:nvCxnSpPr>
          <p:cNvPr id="16" name="Straight Arrow Connector 15">
            <a:extLst>
              <a:ext uri="{FF2B5EF4-FFF2-40B4-BE49-F238E27FC236}">
                <a16:creationId xmlns:a16="http://schemas.microsoft.com/office/drawing/2014/main" id="{59DD0FF3-FA58-CF48-96E7-C39ED0663906}"/>
              </a:ext>
            </a:extLst>
          </p:cNvPr>
          <p:cNvCxnSpPr>
            <a:cxnSpLocks/>
          </p:cNvCxnSpPr>
          <p:nvPr/>
        </p:nvCxnSpPr>
        <p:spPr bwMode="auto">
          <a:xfrm>
            <a:off x="900113" y="2418203"/>
            <a:ext cx="3960440"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7" name="Content Placeholder 2">
            <a:extLst>
              <a:ext uri="{FF2B5EF4-FFF2-40B4-BE49-F238E27FC236}">
                <a16:creationId xmlns:a16="http://schemas.microsoft.com/office/drawing/2014/main" id="{866FBD2E-0278-C842-A817-2F926DC04CD1}"/>
              </a:ext>
            </a:extLst>
          </p:cNvPr>
          <p:cNvSpPr txBox="1">
            <a:spLocks/>
          </p:cNvSpPr>
          <p:nvPr/>
        </p:nvSpPr>
        <p:spPr bwMode="auto">
          <a:xfrm>
            <a:off x="2630618" y="4005064"/>
            <a:ext cx="6117846" cy="398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b="1" kern="0" dirty="0"/>
              <a:t>Heinrich Bullinger (1504-1575): </a:t>
            </a:r>
            <a:r>
              <a:rPr lang="en-US" sz="1600" kern="0" dirty="0"/>
              <a:t>71 </a:t>
            </a:r>
            <a:r>
              <a:rPr lang="en-US" sz="1600" kern="0" dirty="0" err="1"/>
              <a:t>yrs</a:t>
            </a:r>
            <a:r>
              <a:rPr lang="en-US" sz="2000" kern="0" dirty="0"/>
              <a:t> - </a:t>
            </a:r>
            <a:r>
              <a:rPr lang="en-US" sz="2000" b="1" kern="0" dirty="0"/>
              <a:t>12’000 </a:t>
            </a:r>
            <a:r>
              <a:rPr lang="en-US" sz="2000" dirty="0"/>
              <a:t>letters</a:t>
            </a:r>
            <a:endParaRPr lang="en-US" sz="2000" b="1" kern="0" dirty="0"/>
          </a:p>
        </p:txBody>
      </p:sp>
      <p:cxnSp>
        <p:nvCxnSpPr>
          <p:cNvPr id="18" name="Straight Arrow Connector 17">
            <a:extLst>
              <a:ext uri="{FF2B5EF4-FFF2-40B4-BE49-F238E27FC236}">
                <a16:creationId xmlns:a16="http://schemas.microsoft.com/office/drawing/2014/main" id="{FF8B5EDE-0F99-264B-91C7-09314BAAB7A9}"/>
              </a:ext>
            </a:extLst>
          </p:cNvPr>
          <p:cNvCxnSpPr>
            <a:cxnSpLocks/>
          </p:cNvCxnSpPr>
          <p:nvPr/>
        </p:nvCxnSpPr>
        <p:spPr bwMode="auto">
          <a:xfrm>
            <a:off x="2843809" y="5290560"/>
            <a:ext cx="3960440"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EAFDF7A2-EA21-964D-8D98-86B5364DA7D6}"/>
              </a:ext>
            </a:extLst>
          </p:cNvPr>
          <p:cNvCxnSpPr>
            <a:cxnSpLocks/>
          </p:cNvCxnSpPr>
          <p:nvPr/>
        </p:nvCxnSpPr>
        <p:spPr bwMode="auto">
          <a:xfrm>
            <a:off x="900112" y="3443908"/>
            <a:ext cx="3259876"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Content Placeholder 2">
            <a:extLst>
              <a:ext uri="{FF2B5EF4-FFF2-40B4-BE49-F238E27FC236}">
                <a16:creationId xmlns:a16="http://schemas.microsoft.com/office/drawing/2014/main" id="{C67CEC22-F651-D846-881E-379B56D7A647}"/>
              </a:ext>
            </a:extLst>
          </p:cNvPr>
          <p:cNvSpPr txBox="1">
            <a:spLocks/>
          </p:cNvSpPr>
          <p:nvPr/>
        </p:nvSpPr>
        <p:spPr bwMode="auto">
          <a:xfrm>
            <a:off x="900112" y="3045029"/>
            <a:ext cx="6696224" cy="398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kern="0" dirty="0"/>
              <a:t>Huldrych Zwingli (1484-1531): </a:t>
            </a:r>
            <a:r>
              <a:rPr lang="en-US" sz="1600" kern="0" dirty="0"/>
              <a:t>47 </a:t>
            </a:r>
            <a:r>
              <a:rPr lang="en-US" sz="1600" dirty="0"/>
              <a:t>years</a:t>
            </a:r>
            <a:r>
              <a:rPr lang="en-US" sz="1600" kern="0" dirty="0"/>
              <a:t> </a:t>
            </a:r>
            <a:r>
              <a:rPr lang="en-US" sz="2000" kern="0" dirty="0"/>
              <a:t>- 1300 </a:t>
            </a:r>
            <a:r>
              <a:rPr lang="en-US" sz="2000" dirty="0"/>
              <a:t>letters</a:t>
            </a:r>
            <a:endParaRPr lang="en-US" sz="2000" b="1" kern="0" dirty="0"/>
          </a:p>
        </p:txBody>
      </p:sp>
    </p:spTree>
    <p:extLst>
      <p:ext uri="{BB962C8B-B14F-4D97-AF65-F5344CB8AC3E}">
        <p14:creationId xmlns:p14="http://schemas.microsoft.com/office/powerpoint/2010/main" val="290863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BC1E-AED1-0546-BD2F-B360754FA3B3}"/>
              </a:ext>
            </a:extLst>
          </p:cNvPr>
          <p:cNvSpPr>
            <a:spLocks noGrp="1"/>
          </p:cNvSpPr>
          <p:nvPr>
            <p:ph type="title"/>
          </p:nvPr>
        </p:nvSpPr>
        <p:spPr/>
        <p:txBody>
          <a:bodyPr/>
          <a:lstStyle/>
          <a:p>
            <a:r>
              <a:rPr lang="en-US" dirty="0"/>
              <a:t>Bullinger’s Letters</a:t>
            </a:r>
          </a:p>
        </p:txBody>
      </p:sp>
      <p:sp>
        <p:nvSpPr>
          <p:cNvPr id="3" name="Content Placeholder 2">
            <a:extLst>
              <a:ext uri="{FF2B5EF4-FFF2-40B4-BE49-F238E27FC236}">
                <a16:creationId xmlns:a16="http://schemas.microsoft.com/office/drawing/2014/main" id="{1BB00FE0-9A6C-C948-8D92-5573189FE545}"/>
              </a:ext>
            </a:extLst>
          </p:cNvPr>
          <p:cNvSpPr>
            <a:spLocks noGrp="1"/>
          </p:cNvSpPr>
          <p:nvPr>
            <p:ph idx="1"/>
          </p:nvPr>
        </p:nvSpPr>
        <p:spPr>
          <a:xfrm>
            <a:off x="920753" y="2262238"/>
            <a:ext cx="1828794" cy="540898"/>
          </a:xfrm>
        </p:spPr>
        <p:txBody>
          <a:bodyPr/>
          <a:lstStyle/>
          <a:p>
            <a:r>
              <a:rPr lang="en-US" sz="1400" dirty="0"/>
              <a:t>Heinrich Bullinger </a:t>
            </a:r>
          </a:p>
          <a:p>
            <a:r>
              <a:rPr lang="en-US" sz="1400" dirty="0"/>
              <a:t>1504-1575</a:t>
            </a:r>
          </a:p>
        </p:txBody>
      </p:sp>
      <p:sp>
        <p:nvSpPr>
          <p:cNvPr id="4" name="Date Placeholder 3">
            <a:extLst>
              <a:ext uri="{FF2B5EF4-FFF2-40B4-BE49-F238E27FC236}">
                <a16:creationId xmlns:a16="http://schemas.microsoft.com/office/drawing/2014/main" id="{B4F63D6A-45A6-4045-A264-239BB252722C}"/>
              </a:ext>
            </a:extLst>
          </p:cNvPr>
          <p:cNvSpPr>
            <a:spLocks noGrp="1"/>
          </p:cNvSpPr>
          <p:nvPr>
            <p:ph type="dt" sz="half" idx="10"/>
          </p:nvPr>
        </p:nvSpPr>
        <p:spPr/>
        <p:txBody>
          <a:bodyPr/>
          <a:lstStyle/>
          <a:p>
            <a:fld id="{842A1C89-70DA-4733-8567-F2B0188730C9}" type="datetime1">
              <a:rPr lang="en-US" smtClean="0"/>
              <a:t>7/3/2025</a:t>
            </a:fld>
            <a:endParaRPr lang="en-US"/>
          </a:p>
        </p:txBody>
      </p:sp>
      <p:sp>
        <p:nvSpPr>
          <p:cNvPr id="5" name="Footer Placeholder 4">
            <a:extLst>
              <a:ext uri="{FF2B5EF4-FFF2-40B4-BE49-F238E27FC236}">
                <a16:creationId xmlns:a16="http://schemas.microsoft.com/office/drawing/2014/main" id="{E06D8332-241D-CF4E-ADC2-DFCA1C0D5CE7}"/>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38DCD55B-AAEE-3D45-A1BA-717EFD6C758D}"/>
              </a:ext>
            </a:extLst>
          </p:cNvPr>
          <p:cNvSpPr>
            <a:spLocks noGrp="1"/>
          </p:cNvSpPr>
          <p:nvPr>
            <p:ph type="sldNum" sz="quarter" idx="12"/>
          </p:nvPr>
        </p:nvSpPr>
        <p:spPr/>
        <p:txBody>
          <a:bodyPr/>
          <a:lstStyle/>
          <a:p>
            <a:r>
              <a:rPr lang="en-US"/>
              <a:t>Page </a:t>
            </a:r>
            <a:fld id="{5E63DF82-ECFB-0447-94C8-66F126FE0A61}" type="slidenum">
              <a:rPr lang="en-US" smtClean="0"/>
              <a:pPr/>
              <a:t>6</a:t>
            </a:fld>
            <a:endParaRPr lang="en-US"/>
          </a:p>
        </p:txBody>
      </p:sp>
      <p:pic>
        <p:nvPicPr>
          <p:cNvPr id="7" name="Picture 2" descr="https://upload.wikimedia.org/wikipedia/commons/thumb/7/7b/Heinrich_Bullinger.jpg/220px-Heinrich_Bullinger.jpg">
            <a:extLst>
              <a:ext uri="{FF2B5EF4-FFF2-40B4-BE49-F238E27FC236}">
                <a16:creationId xmlns:a16="http://schemas.microsoft.com/office/drawing/2014/main" id="{762CCEF7-DC4E-3A48-95C1-BDFEBD5604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0113" y="2933697"/>
            <a:ext cx="1828794" cy="23524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rson Kostenlos Symbol von ionicons">
            <a:extLst>
              <a:ext uri="{FF2B5EF4-FFF2-40B4-BE49-F238E27FC236}">
                <a16:creationId xmlns:a16="http://schemas.microsoft.com/office/drawing/2014/main" id="{EFEE0929-3B12-A649-9829-11BCA86FF4E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552" y="4665041"/>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58AC194-865B-294C-B578-1838FDEA367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7878" y="1329261"/>
            <a:ext cx="1326951" cy="1191548"/>
          </a:xfrm>
          <a:prstGeom prst="rect">
            <a:avLst/>
          </a:prstGeom>
        </p:spPr>
      </p:pic>
      <p:pic>
        <p:nvPicPr>
          <p:cNvPr id="1026" name="Picture 2" descr="Kloster Alpirsbach - Ambrosius Blarer">
            <a:extLst>
              <a:ext uri="{FF2B5EF4-FFF2-40B4-BE49-F238E27FC236}">
                <a16:creationId xmlns:a16="http://schemas.microsoft.com/office/drawing/2014/main" id="{D89FA25F-84A6-6E41-8818-5DD143BAA78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81118" y="2721451"/>
            <a:ext cx="1108581" cy="7395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dolf Gwalther - Wikipedia">
            <a:extLst>
              <a:ext uri="{FF2B5EF4-FFF2-40B4-BE49-F238E27FC236}">
                <a16:creationId xmlns:a16="http://schemas.microsoft.com/office/drawing/2014/main" id="{D8885A4C-184D-B643-A931-454B0D06214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652120" y="3257103"/>
            <a:ext cx="1035116" cy="12424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Person Kostenlos Symbol von ionicons">
            <a:extLst>
              <a:ext uri="{FF2B5EF4-FFF2-40B4-BE49-F238E27FC236}">
                <a16:creationId xmlns:a16="http://schemas.microsoft.com/office/drawing/2014/main" id="{9722AC76-53DA-AC4F-B203-6293F036560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01268" y="5339955"/>
            <a:ext cx="1008112" cy="100811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3FF3B44-4C24-F040-8878-D79104D64C70}"/>
              </a:ext>
            </a:extLst>
          </p:cNvPr>
          <p:cNvCxnSpPr>
            <a:cxnSpLocks/>
          </p:cNvCxnSpPr>
          <p:nvPr/>
        </p:nvCxnSpPr>
        <p:spPr bwMode="auto">
          <a:xfrm flipV="1">
            <a:off x="2889657" y="2352674"/>
            <a:ext cx="2843895" cy="738574"/>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41686270-02E6-084C-B7EA-5D0CA477CFD6}"/>
              </a:ext>
            </a:extLst>
          </p:cNvPr>
          <p:cNvCxnSpPr>
            <a:cxnSpLocks/>
          </p:cNvCxnSpPr>
          <p:nvPr/>
        </p:nvCxnSpPr>
        <p:spPr bwMode="auto">
          <a:xfrm flipV="1">
            <a:off x="2889657" y="2933698"/>
            <a:ext cx="3891696" cy="334108"/>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F03BA4F4-66FF-2149-85CE-4A256D47A06F}"/>
              </a:ext>
            </a:extLst>
          </p:cNvPr>
          <p:cNvCxnSpPr>
            <a:cxnSpLocks/>
          </p:cNvCxnSpPr>
          <p:nvPr/>
        </p:nvCxnSpPr>
        <p:spPr bwMode="auto">
          <a:xfrm>
            <a:off x="2889657" y="3680695"/>
            <a:ext cx="2429162" cy="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535DFB02-0A2C-DB47-9126-AE2AF551000D}"/>
              </a:ext>
            </a:extLst>
          </p:cNvPr>
          <p:cNvCxnSpPr>
            <a:cxnSpLocks/>
          </p:cNvCxnSpPr>
          <p:nvPr/>
        </p:nvCxnSpPr>
        <p:spPr bwMode="auto">
          <a:xfrm>
            <a:off x="2999736" y="4615579"/>
            <a:ext cx="2733816" cy="431433"/>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286DA3D7-5BC6-1B4A-8DDC-CCB73FA6B866}"/>
              </a:ext>
            </a:extLst>
          </p:cNvPr>
          <p:cNvCxnSpPr>
            <a:cxnSpLocks/>
          </p:cNvCxnSpPr>
          <p:nvPr/>
        </p:nvCxnSpPr>
        <p:spPr bwMode="auto">
          <a:xfrm>
            <a:off x="2999736" y="5158309"/>
            <a:ext cx="2018873" cy="631937"/>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6" name="TextBox 35">
            <a:extLst>
              <a:ext uri="{FF2B5EF4-FFF2-40B4-BE49-F238E27FC236}">
                <a16:creationId xmlns:a16="http://schemas.microsoft.com/office/drawing/2014/main" id="{E7282B2C-107B-8342-8CDF-8486334CAE83}"/>
              </a:ext>
            </a:extLst>
          </p:cNvPr>
          <p:cNvSpPr txBox="1"/>
          <p:nvPr/>
        </p:nvSpPr>
        <p:spPr>
          <a:xfrm>
            <a:off x="3265630" y="1994662"/>
            <a:ext cx="1983639" cy="661720"/>
          </a:xfrm>
          <a:prstGeom prst="rect">
            <a:avLst/>
          </a:prstGeom>
          <a:noFill/>
        </p:spPr>
        <p:txBody>
          <a:bodyPr wrap="square" rtlCol="0">
            <a:spAutoFit/>
          </a:bodyPr>
          <a:lstStyle/>
          <a:p>
            <a:r>
              <a:rPr lang="en-US" dirty="0"/>
              <a:t>2000 Letters </a:t>
            </a:r>
          </a:p>
          <a:p>
            <a:r>
              <a:rPr lang="en-US" sz="2000" b="1" dirty="0"/>
              <a:t>by</a:t>
            </a:r>
            <a:r>
              <a:rPr lang="en-US" dirty="0"/>
              <a:t> Bullinger</a:t>
            </a:r>
          </a:p>
        </p:txBody>
      </p:sp>
    </p:spTree>
    <p:extLst>
      <p:ext uri="{BB962C8B-B14F-4D97-AF65-F5344CB8AC3E}">
        <p14:creationId xmlns:p14="http://schemas.microsoft.com/office/powerpoint/2010/main" val="3154080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BC1E-AED1-0546-BD2F-B360754FA3B3}"/>
              </a:ext>
            </a:extLst>
          </p:cNvPr>
          <p:cNvSpPr>
            <a:spLocks noGrp="1"/>
          </p:cNvSpPr>
          <p:nvPr>
            <p:ph type="title"/>
          </p:nvPr>
        </p:nvSpPr>
        <p:spPr/>
        <p:txBody>
          <a:bodyPr/>
          <a:lstStyle/>
          <a:p>
            <a:r>
              <a:rPr lang="en-US" dirty="0"/>
              <a:t>Bullinger’s Letter Collection</a:t>
            </a:r>
          </a:p>
        </p:txBody>
      </p:sp>
      <p:sp>
        <p:nvSpPr>
          <p:cNvPr id="4" name="Date Placeholder 3">
            <a:extLst>
              <a:ext uri="{FF2B5EF4-FFF2-40B4-BE49-F238E27FC236}">
                <a16:creationId xmlns:a16="http://schemas.microsoft.com/office/drawing/2014/main" id="{B4F63D6A-45A6-4045-A264-239BB252722C}"/>
              </a:ext>
            </a:extLst>
          </p:cNvPr>
          <p:cNvSpPr>
            <a:spLocks noGrp="1"/>
          </p:cNvSpPr>
          <p:nvPr>
            <p:ph type="dt" sz="half" idx="10"/>
          </p:nvPr>
        </p:nvSpPr>
        <p:spPr/>
        <p:txBody>
          <a:bodyPr/>
          <a:lstStyle/>
          <a:p>
            <a:fld id="{2673784B-920C-4477-BDBC-AFC1FE9CA91F}" type="datetime1">
              <a:rPr lang="en-US" smtClean="0"/>
              <a:t>7/3/2025</a:t>
            </a:fld>
            <a:endParaRPr lang="en-US"/>
          </a:p>
        </p:txBody>
      </p:sp>
      <p:sp>
        <p:nvSpPr>
          <p:cNvPr id="5" name="Footer Placeholder 4">
            <a:extLst>
              <a:ext uri="{FF2B5EF4-FFF2-40B4-BE49-F238E27FC236}">
                <a16:creationId xmlns:a16="http://schemas.microsoft.com/office/drawing/2014/main" id="{E06D8332-241D-CF4E-ADC2-DFCA1C0D5CE7}"/>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38DCD55B-AAEE-3D45-A1BA-717EFD6C758D}"/>
              </a:ext>
            </a:extLst>
          </p:cNvPr>
          <p:cNvSpPr>
            <a:spLocks noGrp="1"/>
          </p:cNvSpPr>
          <p:nvPr>
            <p:ph type="sldNum" sz="quarter" idx="12"/>
          </p:nvPr>
        </p:nvSpPr>
        <p:spPr/>
        <p:txBody>
          <a:bodyPr/>
          <a:lstStyle/>
          <a:p>
            <a:r>
              <a:rPr lang="en-US"/>
              <a:t>Page </a:t>
            </a:r>
            <a:fld id="{5E63DF82-ECFB-0447-94C8-66F126FE0A61}" type="slidenum">
              <a:rPr lang="en-US" smtClean="0"/>
              <a:pPr/>
              <a:t>7</a:t>
            </a:fld>
            <a:endParaRPr lang="en-US"/>
          </a:p>
        </p:txBody>
      </p:sp>
      <p:pic>
        <p:nvPicPr>
          <p:cNvPr id="7" name="Picture 2" descr="https://upload.wikimedia.org/wikipedia/commons/thumb/7/7b/Heinrich_Bullinger.jpg/220px-Heinrich_Bullinger.jpg">
            <a:extLst>
              <a:ext uri="{FF2B5EF4-FFF2-40B4-BE49-F238E27FC236}">
                <a16:creationId xmlns:a16="http://schemas.microsoft.com/office/drawing/2014/main" id="{762CCEF7-DC4E-3A48-95C1-BDFEBD5604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0113" y="2933697"/>
            <a:ext cx="1828794" cy="23524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rson Kostenlos Symbol von ionicons">
            <a:extLst>
              <a:ext uri="{FF2B5EF4-FFF2-40B4-BE49-F238E27FC236}">
                <a16:creationId xmlns:a16="http://schemas.microsoft.com/office/drawing/2014/main" id="{EFEE0929-3B12-A649-9829-11BCA86FF4E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33552" y="4665041"/>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58AC194-865B-294C-B578-1838FDEA367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7878" y="1329261"/>
            <a:ext cx="1326951" cy="1191548"/>
          </a:xfrm>
          <a:prstGeom prst="rect">
            <a:avLst/>
          </a:prstGeom>
        </p:spPr>
      </p:pic>
      <p:pic>
        <p:nvPicPr>
          <p:cNvPr id="1026" name="Picture 2" descr="Kloster Alpirsbach - Ambrosius Blarer">
            <a:extLst>
              <a:ext uri="{FF2B5EF4-FFF2-40B4-BE49-F238E27FC236}">
                <a16:creationId xmlns:a16="http://schemas.microsoft.com/office/drawing/2014/main" id="{D89FA25F-84A6-6E41-8818-5DD143BAA78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81118" y="2721451"/>
            <a:ext cx="1108581" cy="7395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dolf Gwalther - Wikipedia">
            <a:extLst>
              <a:ext uri="{FF2B5EF4-FFF2-40B4-BE49-F238E27FC236}">
                <a16:creationId xmlns:a16="http://schemas.microsoft.com/office/drawing/2014/main" id="{D8885A4C-184D-B643-A931-454B0D06214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652120" y="3257103"/>
            <a:ext cx="1035116" cy="12424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Person Kostenlos Symbol von ionicons">
            <a:extLst>
              <a:ext uri="{FF2B5EF4-FFF2-40B4-BE49-F238E27FC236}">
                <a16:creationId xmlns:a16="http://schemas.microsoft.com/office/drawing/2014/main" id="{9722AC76-53DA-AC4F-B203-6293F036560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01268" y="5339955"/>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Person Kostenlos Symbol von ionicons">
            <a:extLst>
              <a:ext uri="{FF2B5EF4-FFF2-40B4-BE49-F238E27FC236}">
                <a16:creationId xmlns:a16="http://schemas.microsoft.com/office/drawing/2014/main" id="{D1610083-91C8-4B47-A8C1-0B557D858F4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65836" y="504701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Person Kostenlos Symbol von ionicons">
            <a:extLst>
              <a:ext uri="{FF2B5EF4-FFF2-40B4-BE49-F238E27FC236}">
                <a16:creationId xmlns:a16="http://schemas.microsoft.com/office/drawing/2014/main" id="{9DC017EF-F740-F344-AD73-B68BAAA942F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35408" y="5286190"/>
            <a:ext cx="1008112" cy="100811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3FF3B44-4C24-F040-8878-D79104D64C70}"/>
              </a:ext>
            </a:extLst>
          </p:cNvPr>
          <p:cNvCxnSpPr>
            <a:cxnSpLocks/>
          </p:cNvCxnSpPr>
          <p:nvPr/>
        </p:nvCxnSpPr>
        <p:spPr bwMode="auto">
          <a:xfrm flipV="1">
            <a:off x="2889657" y="2352674"/>
            <a:ext cx="2843895" cy="738574"/>
          </a:xfrm>
          <a:prstGeom prst="straightConnector1">
            <a:avLst/>
          </a:prstGeom>
          <a:solidFill>
            <a:schemeClr val="accent1"/>
          </a:solidFill>
          <a:ln w="38100" cap="flat" cmpd="sng" algn="ctr">
            <a:solidFill>
              <a:srgbClr val="FF0000"/>
            </a:solidFill>
            <a:prstDash val="solid"/>
            <a:round/>
            <a:headEnd type="triangl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41686270-02E6-084C-B7EA-5D0CA477CFD6}"/>
              </a:ext>
            </a:extLst>
          </p:cNvPr>
          <p:cNvCxnSpPr>
            <a:cxnSpLocks/>
          </p:cNvCxnSpPr>
          <p:nvPr/>
        </p:nvCxnSpPr>
        <p:spPr bwMode="auto">
          <a:xfrm flipV="1">
            <a:off x="2889657" y="2933698"/>
            <a:ext cx="3891696" cy="334108"/>
          </a:xfrm>
          <a:prstGeom prst="straightConnector1">
            <a:avLst/>
          </a:prstGeom>
          <a:solidFill>
            <a:schemeClr val="accent1"/>
          </a:solidFill>
          <a:ln w="38100" cap="flat" cmpd="sng" algn="ctr">
            <a:solidFill>
              <a:srgbClr val="FF0000"/>
            </a:solidFill>
            <a:prstDash val="solid"/>
            <a:round/>
            <a:headEnd type="triangl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F03BA4F4-66FF-2149-85CE-4A256D47A06F}"/>
              </a:ext>
            </a:extLst>
          </p:cNvPr>
          <p:cNvCxnSpPr>
            <a:cxnSpLocks/>
          </p:cNvCxnSpPr>
          <p:nvPr/>
        </p:nvCxnSpPr>
        <p:spPr bwMode="auto">
          <a:xfrm>
            <a:off x="2889657" y="3680695"/>
            <a:ext cx="2429162" cy="0"/>
          </a:xfrm>
          <a:prstGeom prst="straightConnector1">
            <a:avLst/>
          </a:prstGeom>
          <a:solidFill>
            <a:schemeClr val="accent1"/>
          </a:solidFill>
          <a:ln w="38100" cap="flat" cmpd="sng" algn="ctr">
            <a:solidFill>
              <a:srgbClr val="FF0000"/>
            </a:solidFill>
            <a:prstDash val="solid"/>
            <a:round/>
            <a:headEnd type="triangl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535DFB02-0A2C-DB47-9126-AE2AF551000D}"/>
              </a:ext>
            </a:extLst>
          </p:cNvPr>
          <p:cNvCxnSpPr>
            <a:cxnSpLocks/>
          </p:cNvCxnSpPr>
          <p:nvPr/>
        </p:nvCxnSpPr>
        <p:spPr bwMode="auto">
          <a:xfrm>
            <a:off x="2999736" y="4615579"/>
            <a:ext cx="2733816" cy="431433"/>
          </a:xfrm>
          <a:prstGeom prst="straightConnector1">
            <a:avLst/>
          </a:prstGeom>
          <a:solidFill>
            <a:schemeClr val="accent1"/>
          </a:solidFill>
          <a:ln w="38100" cap="flat" cmpd="sng" algn="ctr">
            <a:solidFill>
              <a:srgbClr val="FF0000"/>
            </a:solidFill>
            <a:prstDash val="solid"/>
            <a:round/>
            <a:headEnd type="triangl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286DA3D7-5BC6-1B4A-8DDC-CCB73FA6B866}"/>
              </a:ext>
            </a:extLst>
          </p:cNvPr>
          <p:cNvCxnSpPr>
            <a:cxnSpLocks/>
          </p:cNvCxnSpPr>
          <p:nvPr/>
        </p:nvCxnSpPr>
        <p:spPr bwMode="auto">
          <a:xfrm>
            <a:off x="2999736" y="5158309"/>
            <a:ext cx="2018873" cy="631937"/>
          </a:xfrm>
          <a:prstGeom prst="straightConnector1">
            <a:avLst/>
          </a:prstGeom>
          <a:solidFill>
            <a:schemeClr val="accent1"/>
          </a:solidFill>
          <a:ln w="38100" cap="flat" cmpd="sng" algn="ctr">
            <a:solidFill>
              <a:srgbClr val="FF0000"/>
            </a:solidFill>
            <a:prstDash val="solid"/>
            <a:round/>
            <a:headEnd type="triangl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6" name="TextBox 35">
            <a:extLst>
              <a:ext uri="{FF2B5EF4-FFF2-40B4-BE49-F238E27FC236}">
                <a16:creationId xmlns:a16="http://schemas.microsoft.com/office/drawing/2014/main" id="{E7282B2C-107B-8342-8CDF-8486334CAE83}"/>
              </a:ext>
            </a:extLst>
          </p:cNvPr>
          <p:cNvSpPr txBox="1"/>
          <p:nvPr/>
        </p:nvSpPr>
        <p:spPr>
          <a:xfrm>
            <a:off x="3265630" y="1994662"/>
            <a:ext cx="1983639" cy="661720"/>
          </a:xfrm>
          <a:prstGeom prst="rect">
            <a:avLst/>
          </a:prstGeom>
          <a:noFill/>
        </p:spPr>
        <p:txBody>
          <a:bodyPr wrap="square" rtlCol="0">
            <a:spAutoFit/>
          </a:bodyPr>
          <a:lstStyle/>
          <a:p>
            <a:r>
              <a:rPr lang="en-US" b="1" dirty="0"/>
              <a:t>10’000</a:t>
            </a:r>
            <a:r>
              <a:rPr lang="en-US" dirty="0"/>
              <a:t> Letters </a:t>
            </a:r>
          </a:p>
          <a:p>
            <a:r>
              <a:rPr lang="en-US" sz="2000" b="1" dirty="0">
                <a:solidFill>
                  <a:srgbClr val="FF0000"/>
                </a:solidFill>
              </a:rPr>
              <a:t>to</a:t>
            </a:r>
            <a:r>
              <a:rPr lang="en-US" dirty="0"/>
              <a:t> Bullinger</a:t>
            </a:r>
          </a:p>
        </p:txBody>
      </p:sp>
      <p:sp>
        <p:nvSpPr>
          <p:cNvPr id="12" name="Content Placeholder 2">
            <a:extLst>
              <a:ext uri="{FF2B5EF4-FFF2-40B4-BE49-F238E27FC236}">
                <a16:creationId xmlns:a16="http://schemas.microsoft.com/office/drawing/2014/main" id="{C914C494-9C91-567F-0346-ADC7D0D93668}"/>
              </a:ext>
            </a:extLst>
          </p:cNvPr>
          <p:cNvSpPr txBox="1">
            <a:spLocks/>
          </p:cNvSpPr>
          <p:nvPr/>
        </p:nvSpPr>
        <p:spPr bwMode="auto">
          <a:xfrm>
            <a:off x="920753" y="2262238"/>
            <a:ext cx="1828794" cy="5408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1400" kern="0"/>
              <a:t>Heinrich Bullinger </a:t>
            </a:r>
          </a:p>
          <a:p>
            <a:r>
              <a:rPr lang="en-US" sz="1400" kern="0"/>
              <a:t>1504-1575</a:t>
            </a:r>
            <a:endParaRPr lang="en-US" sz="1400" kern="0" dirty="0"/>
          </a:p>
        </p:txBody>
      </p:sp>
    </p:spTree>
    <p:extLst>
      <p:ext uri="{BB962C8B-B14F-4D97-AF65-F5344CB8AC3E}">
        <p14:creationId xmlns:p14="http://schemas.microsoft.com/office/powerpoint/2010/main" val="612696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7AC6CDB-1DC6-E247-BC92-FEC76535DBCD}"/>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95536" y="1212504"/>
            <a:ext cx="8537784" cy="4752528"/>
          </a:xfrm>
        </p:spPr>
      </p:pic>
      <p:sp>
        <p:nvSpPr>
          <p:cNvPr id="4" name="Date Placeholder 3">
            <a:extLst>
              <a:ext uri="{FF2B5EF4-FFF2-40B4-BE49-F238E27FC236}">
                <a16:creationId xmlns:a16="http://schemas.microsoft.com/office/drawing/2014/main" id="{80D92AD4-058B-3541-B0FA-C9BDD36F795C}"/>
              </a:ext>
            </a:extLst>
          </p:cNvPr>
          <p:cNvSpPr>
            <a:spLocks noGrp="1"/>
          </p:cNvSpPr>
          <p:nvPr>
            <p:ph type="dt" sz="half" idx="10"/>
          </p:nvPr>
        </p:nvSpPr>
        <p:spPr/>
        <p:txBody>
          <a:bodyPr/>
          <a:lstStyle/>
          <a:p>
            <a:fld id="{A354C224-75AB-430D-BB1F-CE748A718EDD}" type="datetime1">
              <a:rPr lang="en-US" smtClean="0"/>
              <a:t>7/3/2025</a:t>
            </a:fld>
            <a:endParaRPr lang="en-US"/>
          </a:p>
        </p:txBody>
      </p:sp>
      <p:sp>
        <p:nvSpPr>
          <p:cNvPr id="5" name="Footer Placeholder 4">
            <a:extLst>
              <a:ext uri="{FF2B5EF4-FFF2-40B4-BE49-F238E27FC236}">
                <a16:creationId xmlns:a16="http://schemas.microsoft.com/office/drawing/2014/main" id="{510293B5-6BC5-264D-8A1B-6E9873BCACD2}"/>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8ADA86F0-1B47-5740-9AE8-3EE9912FC164}"/>
              </a:ext>
            </a:extLst>
          </p:cNvPr>
          <p:cNvSpPr>
            <a:spLocks noGrp="1"/>
          </p:cNvSpPr>
          <p:nvPr>
            <p:ph type="sldNum" sz="quarter" idx="12"/>
          </p:nvPr>
        </p:nvSpPr>
        <p:spPr/>
        <p:txBody>
          <a:bodyPr/>
          <a:lstStyle/>
          <a:p>
            <a:r>
              <a:rPr lang="en-US"/>
              <a:t>Page </a:t>
            </a:r>
            <a:fld id="{5E63DF82-ECFB-0447-94C8-66F126FE0A61}" type="slidenum">
              <a:rPr lang="en-US" smtClean="0"/>
              <a:pPr/>
              <a:t>8</a:t>
            </a:fld>
            <a:endParaRPr lang="en-US"/>
          </a:p>
        </p:txBody>
      </p:sp>
      <p:sp>
        <p:nvSpPr>
          <p:cNvPr id="9" name="Title 1">
            <a:extLst>
              <a:ext uri="{FF2B5EF4-FFF2-40B4-BE49-F238E27FC236}">
                <a16:creationId xmlns:a16="http://schemas.microsoft.com/office/drawing/2014/main" id="{FD27C22F-2915-614C-B500-CCD5B9B58863}"/>
              </a:ext>
            </a:extLst>
          </p:cNvPr>
          <p:cNvSpPr>
            <a:spLocks noGrp="1"/>
          </p:cNvSpPr>
          <p:nvPr>
            <p:ph type="title"/>
          </p:nvPr>
        </p:nvSpPr>
        <p:spPr>
          <a:xfrm>
            <a:off x="1167804" y="357633"/>
            <a:ext cx="7343775" cy="503237"/>
          </a:xfrm>
        </p:spPr>
        <p:txBody>
          <a:bodyPr>
            <a:normAutofit fontScale="90000"/>
          </a:bodyPr>
          <a:lstStyle/>
          <a:p>
            <a:r>
              <a:rPr lang="en-US" b="1" dirty="0"/>
              <a:t>Bullinger’s Correspondence Network</a:t>
            </a:r>
          </a:p>
        </p:txBody>
      </p:sp>
    </p:spTree>
    <p:extLst>
      <p:ext uri="{BB962C8B-B14F-4D97-AF65-F5344CB8AC3E}">
        <p14:creationId xmlns:p14="http://schemas.microsoft.com/office/powerpoint/2010/main" val="169435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3FE7D3-19BB-C44F-B78F-CA9209D39F28}"/>
              </a:ext>
            </a:extLst>
          </p:cNvPr>
          <p:cNvPicPr>
            <a:picLocks noGrp="1" noChangeAspect="1"/>
          </p:cNvPicPr>
          <p:nvPr>
            <p:ph idx="1"/>
          </p:nvPr>
        </p:nvPicPr>
        <p:blipFill>
          <a:blip r:embed="rId2"/>
          <a:stretch>
            <a:fillRect/>
          </a:stretch>
        </p:blipFill>
        <p:spPr>
          <a:xfrm>
            <a:off x="539552" y="2780928"/>
            <a:ext cx="1421848" cy="2175427"/>
          </a:xfrm>
          <a:prstGeom prst="rect">
            <a:avLst/>
          </a:prstGeom>
        </p:spPr>
      </p:pic>
      <p:sp>
        <p:nvSpPr>
          <p:cNvPr id="5" name="TextBox 4">
            <a:extLst>
              <a:ext uri="{FF2B5EF4-FFF2-40B4-BE49-F238E27FC236}">
                <a16:creationId xmlns:a16="http://schemas.microsoft.com/office/drawing/2014/main" id="{E3BAD49F-2DE3-C648-BC23-629D4675CEB9}"/>
              </a:ext>
            </a:extLst>
          </p:cNvPr>
          <p:cNvSpPr txBox="1"/>
          <p:nvPr/>
        </p:nvSpPr>
        <p:spPr>
          <a:xfrm>
            <a:off x="3141876" y="2301783"/>
            <a:ext cx="5458652" cy="2677656"/>
          </a:xfrm>
          <a:prstGeom prst="rect">
            <a:avLst/>
          </a:prstGeom>
          <a:noFill/>
        </p:spPr>
        <p:txBody>
          <a:bodyPr wrap="square" rtlCol="0">
            <a:spAutoFit/>
          </a:bodyPr>
          <a:lstStyle/>
          <a:p>
            <a:r>
              <a:rPr lang="en-US" sz="2100" dirty="0"/>
              <a:t>3100 letters manually transcribed with </a:t>
            </a:r>
            <a:r>
              <a:rPr lang="en-US" sz="2100" b="1" dirty="0"/>
              <a:t>summary</a:t>
            </a:r>
            <a:r>
              <a:rPr lang="en-US" sz="2100" dirty="0"/>
              <a:t> (in German) and 75’000 </a:t>
            </a:r>
            <a:r>
              <a:rPr lang="en-US" sz="2100" b="1" dirty="0"/>
              <a:t>comments</a:t>
            </a:r>
            <a:r>
              <a:rPr lang="en-US" sz="2100" dirty="0"/>
              <a:t> (in German)</a:t>
            </a:r>
          </a:p>
          <a:p>
            <a:endParaRPr lang="en-US" sz="2100" dirty="0"/>
          </a:p>
          <a:p>
            <a:r>
              <a:rPr lang="en-US" sz="2100" dirty="0"/>
              <a:t>5400 letters manually transcribed</a:t>
            </a:r>
          </a:p>
          <a:p>
            <a:endParaRPr lang="en-US" sz="2100" dirty="0"/>
          </a:p>
          <a:p>
            <a:r>
              <a:rPr lang="en-US" sz="2100" dirty="0">
                <a:solidFill>
                  <a:schemeClr val="bg1">
                    <a:lumMod val="50000"/>
                  </a:schemeClr>
                </a:solidFill>
              </a:rPr>
              <a:t>~ 3000 letters with automatic handwriting recognition (</a:t>
            </a:r>
            <a:r>
              <a:rPr lang="en-US" sz="2100" dirty="0">
                <a:solidFill>
                  <a:schemeClr val="bg1">
                    <a:lumMod val="50000"/>
                  </a:schemeClr>
                </a:solidFill>
                <a:sym typeface="Wingdings" pitchFamily="2" charset="2"/>
              </a:rPr>
              <a:t> Phillip </a:t>
            </a:r>
            <a:r>
              <a:rPr lang="en-US" sz="2100" dirty="0" err="1">
                <a:solidFill>
                  <a:schemeClr val="bg1">
                    <a:lumMod val="50000"/>
                  </a:schemeClr>
                </a:solidFill>
                <a:sym typeface="Wingdings" pitchFamily="2" charset="2"/>
              </a:rPr>
              <a:t>Ströbel’s</a:t>
            </a:r>
            <a:r>
              <a:rPr lang="en-US" sz="2100" dirty="0">
                <a:solidFill>
                  <a:schemeClr val="bg1">
                    <a:lumMod val="50000"/>
                  </a:schemeClr>
                </a:solidFill>
                <a:sym typeface="Wingdings" pitchFamily="2" charset="2"/>
              </a:rPr>
              <a:t> PhD)</a:t>
            </a:r>
            <a:endParaRPr lang="en-US" sz="2100" dirty="0">
              <a:solidFill>
                <a:schemeClr val="bg1">
                  <a:lumMod val="50000"/>
                </a:schemeClr>
              </a:solidFill>
            </a:endParaRPr>
          </a:p>
        </p:txBody>
      </p:sp>
      <p:cxnSp>
        <p:nvCxnSpPr>
          <p:cNvPr id="7" name="Straight Arrow Connector 6">
            <a:extLst>
              <a:ext uri="{FF2B5EF4-FFF2-40B4-BE49-F238E27FC236}">
                <a16:creationId xmlns:a16="http://schemas.microsoft.com/office/drawing/2014/main" id="{471E8F31-F575-8942-9D0A-525FC81F9E2C}"/>
              </a:ext>
            </a:extLst>
          </p:cNvPr>
          <p:cNvCxnSpPr>
            <a:cxnSpLocks/>
          </p:cNvCxnSpPr>
          <p:nvPr/>
        </p:nvCxnSpPr>
        <p:spPr>
          <a:xfrm flipV="1">
            <a:off x="2096312" y="2701123"/>
            <a:ext cx="910653" cy="43846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3C4C6B4-8E52-D74D-B36C-359A62E0A27E}"/>
              </a:ext>
            </a:extLst>
          </p:cNvPr>
          <p:cNvCxnSpPr>
            <a:cxnSpLocks/>
          </p:cNvCxnSpPr>
          <p:nvPr/>
        </p:nvCxnSpPr>
        <p:spPr>
          <a:xfrm>
            <a:off x="2096310" y="3802899"/>
            <a:ext cx="91065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690D8EE-BCC4-F349-AB5E-63396A4726E8}"/>
              </a:ext>
            </a:extLst>
          </p:cNvPr>
          <p:cNvCxnSpPr>
            <a:cxnSpLocks/>
          </p:cNvCxnSpPr>
          <p:nvPr/>
        </p:nvCxnSpPr>
        <p:spPr>
          <a:xfrm>
            <a:off x="2096310" y="4370652"/>
            <a:ext cx="910655" cy="20798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1984D30D-0099-4640-B493-5C4AAF086F49}"/>
              </a:ext>
            </a:extLst>
          </p:cNvPr>
          <p:cNvSpPr>
            <a:spLocks noGrp="1"/>
          </p:cNvSpPr>
          <p:nvPr>
            <p:ph type="title"/>
          </p:nvPr>
        </p:nvSpPr>
        <p:spPr>
          <a:xfrm>
            <a:off x="900113" y="1268413"/>
            <a:ext cx="7343775" cy="503237"/>
          </a:xfrm>
        </p:spPr>
        <p:txBody>
          <a:bodyPr/>
          <a:lstStyle/>
          <a:p>
            <a:r>
              <a:rPr lang="en-US" dirty="0"/>
              <a:t>Starting Point for Bullinger Digital</a:t>
            </a:r>
          </a:p>
        </p:txBody>
      </p:sp>
      <p:sp>
        <p:nvSpPr>
          <p:cNvPr id="2" name="Date Placeholder 1">
            <a:extLst>
              <a:ext uri="{FF2B5EF4-FFF2-40B4-BE49-F238E27FC236}">
                <a16:creationId xmlns:a16="http://schemas.microsoft.com/office/drawing/2014/main" id="{9F44E07B-ADA3-A1E5-51C0-A031A0636A52}"/>
              </a:ext>
            </a:extLst>
          </p:cNvPr>
          <p:cNvSpPr>
            <a:spLocks noGrp="1"/>
          </p:cNvSpPr>
          <p:nvPr>
            <p:ph type="dt" sz="half" idx="10"/>
          </p:nvPr>
        </p:nvSpPr>
        <p:spPr/>
        <p:txBody>
          <a:bodyPr/>
          <a:lstStyle/>
          <a:p>
            <a:fld id="{1D9DB077-B439-41EF-ACFE-868282DEBFB3}" type="datetime1">
              <a:rPr lang="en-US" smtClean="0"/>
              <a:t>7/3/2025</a:t>
            </a:fld>
            <a:endParaRPr lang="en-US"/>
          </a:p>
        </p:txBody>
      </p:sp>
      <p:sp>
        <p:nvSpPr>
          <p:cNvPr id="3" name="Footer Placeholder 2">
            <a:extLst>
              <a:ext uri="{FF2B5EF4-FFF2-40B4-BE49-F238E27FC236}">
                <a16:creationId xmlns:a16="http://schemas.microsoft.com/office/drawing/2014/main" id="{D176A9DB-489D-C6F0-BB44-3EA9F09394C4}"/>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45165BBC-F3EA-241F-85CB-016233BEAC5F}"/>
              </a:ext>
            </a:extLst>
          </p:cNvPr>
          <p:cNvSpPr>
            <a:spLocks noGrp="1"/>
          </p:cNvSpPr>
          <p:nvPr>
            <p:ph type="sldNum" sz="quarter" idx="12"/>
          </p:nvPr>
        </p:nvSpPr>
        <p:spPr/>
        <p:txBody>
          <a:bodyPr/>
          <a:lstStyle/>
          <a:p>
            <a:r>
              <a:rPr lang="en-US"/>
              <a:t>Page </a:t>
            </a:r>
            <a:fld id="{5E63DF82-ECFB-0447-94C8-66F126FE0A61}" type="slidenum">
              <a:rPr lang="en-US" smtClean="0"/>
              <a:pPr/>
              <a:t>9</a:t>
            </a:fld>
            <a:endParaRPr lang="en-US"/>
          </a:p>
        </p:txBody>
      </p:sp>
    </p:spTree>
    <p:extLst>
      <p:ext uri="{BB962C8B-B14F-4D97-AF65-F5344CB8AC3E}">
        <p14:creationId xmlns:p14="http://schemas.microsoft.com/office/powerpoint/2010/main" val="250864812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fontScheme name="Leere Präsentatio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Leere Präsentatio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2674</Words>
  <Application>Microsoft Office PowerPoint</Application>
  <PresentationFormat>On-screen Show (4:3)</PresentationFormat>
  <Paragraphs>302</Paragraphs>
  <Slides>38</Slides>
  <Notes>12</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Arial</vt:lpstr>
      <vt:lpstr>Calibri</vt:lpstr>
      <vt:lpstr>Calibri Light</vt:lpstr>
      <vt:lpstr>Wingdings</vt:lpstr>
      <vt:lpstr>Leere Präsentation</vt:lpstr>
      <vt:lpstr>Office Theme</vt:lpstr>
      <vt:lpstr>LLMs for Bullinger Digital </vt:lpstr>
      <vt:lpstr>Politics / News  Johannes Haller (Bern) to Bullinger; May 28, 1551 </vt:lpstr>
      <vt:lpstr>The Plague  Bullinger to Josua Keßler; October 31, 1564 </vt:lpstr>
      <vt:lpstr>Food and Family Bullinger to his son Hans Rudolf; December 1, 1565</vt:lpstr>
      <vt:lpstr>Reformers (and their letter correspondences)</vt:lpstr>
      <vt:lpstr>Bullinger’s Letters</vt:lpstr>
      <vt:lpstr>Bullinger’s Letter Collection</vt:lpstr>
      <vt:lpstr>Bullinger’s Correspondence Network</vt:lpstr>
      <vt:lpstr>Starting Point for Bullinger Digital</vt:lpstr>
      <vt:lpstr>Starting Point for Bullinger Digital</vt:lpstr>
      <vt:lpstr>Language Attributes in our XML Corpus</vt:lpstr>
      <vt:lpstr>Profiling the Letters  according to Code-Switching</vt:lpstr>
      <vt:lpstr>C-S Profile for Ambrosius Blarer (Constance)</vt:lpstr>
      <vt:lpstr>C-S Profile for Hans Rudolf Bullinger (son)</vt:lpstr>
      <vt:lpstr>C-S Profile for Oswald Myconius (Basel)</vt:lpstr>
      <vt:lpstr>Loanwords: ENH-German Words in Latin </vt:lpstr>
      <vt:lpstr>Loanwords: ENH-German Words in Latin</vt:lpstr>
      <vt:lpstr>Loanwords: Latin Words in ENH-German</vt:lpstr>
      <vt:lpstr>ChatGPT Translation ENH-German  German</vt:lpstr>
      <vt:lpstr>PowerPoint Presentation</vt:lpstr>
      <vt:lpstr>MT Latin – English / German (LREC 2024)</vt:lpstr>
      <vt:lpstr>MT ENH-German  German (KONVENS 2024)</vt:lpstr>
      <vt:lpstr>MT ENH-German  German (KONVENS 2024)</vt:lpstr>
      <vt:lpstr>MT of Names (submitted to MT Summit 2025)</vt:lpstr>
      <vt:lpstr>Spelling variations</vt:lpstr>
      <vt:lpstr>Experiments – The Prompt</vt:lpstr>
      <vt:lpstr>Experiments - Results</vt:lpstr>
      <vt:lpstr>Special: Discontiguous Person Names (~ 200)</vt:lpstr>
      <vt:lpstr>Special: Person Names with Location</vt:lpstr>
      <vt:lpstr>Special: Names with Suffix –que (~ 120)</vt:lpstr>
      <vt:lpstr>Triadic Greetings</vt:lpstr>
      <vt:lpstr>Triadic Greetings</vt:lpstr>
      <vt:lpstr>Who sends greetings? “Mark the info in the XML”</vt:lpstr>
      <vt:lpstr>PowerPoint Presentation</vt:lpstr>
      <vt:lpstr>Vielen Dank! </vt:lpstr>
      <vt:lpstr>Team Bullinger Digital</vt:lpstr>
      <vt:lpstr>Thanks to our Students</vt:lpstr>
      <vt:lpstr>Bullinger-digital: Technology</vt:lpstr>
    </vt:vector>
  </TitlesOfParts>
  <Manager/>
  <Company>University of Zurich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subject/>
  <dc:creator/>
  <cp:keywords/>
  <dc:description>Vorlage uzh_praesentation_e MSO2011 v1 24.11.2010</dc:description>
  <cp:lastModifiedBy>Dominic Fischer</cp:lastModifiedBy>
  <cp:revision>672</cp:revision>
  <dcterms:created xsi:type="dcterms:W3CDTF">2010-02-24T10:08:32Z</dcterms:created>
  <dcterms:modified xsi:type="dcterms:W3CDTF">2025-07-03T16:11:14Z</dcterms:modified>
  <cp:category/>
</cp:coreProperties>
</file>